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71" r:id="rId3"/>
    <p:sldId id="274" r:id="rId4"/>
    <p:sldId id="295" r:id="rId5"/>
    <p:sldId id="256" r:id="rId6"/>
    <p:sldId id="257" r:id="rId7"/>
    <p:sldId id="258" r:id="rId8"/>
    <p:sldId id="297" r:id="rId9"/>
    <p:sldId id="262" r:id="rId10"/>
    <p:sldId id="307" r:id="rId11"/>
    <p:sldId id="298" r:id="rId12"/>
    <p:sldId id="301" r:id="rId13"/>
    <p:sldId id="269" r:id="rId14"/>
    <p:sldId id="299" r:id="rId15"/>
    <p:sldId id="300" r:id="rId16"/>
    <p:sldId id="290" r:id="rId17"/>
    <p:sldId id="303" r:id="rId18"/>
    <p:sldId id="275" r:id="rId19"/>
    <p:sldId id="304" r:id="rId20"/>
    <p:sldId id="278" r:id="rId21"/>
    <p:sldId id="305" r:id="rId22"/>
    <p:sldId id="279" r:id="rId23"/>
    <p:sldId id="282" r:id="rId24"/>
    <p:sldId id="306" r:id="rId25"/>
    <p:sldId id="293" r:id="rId26"/>
    <p:sldId id="277" r:id="rId27"/>
    <p:sldId id="302" r:id="rId28"/>
    <p:sldId id="284" r:id="rId29"/>
    <p:sldId id="27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y Lamble" initials="C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60" autoAdjust="0"/>
  </p:normalViewPr>
  <p:slideViewPr>
    <p:cSldViewPr>
      <p:cViewPr>
        <p:scale>
          <a:sx n="60" d="100"/>
          <a:sy n="60" d="100"/>
        </p:scale>
        <p:origin x="-3072" y="-852"/>
      </p:cViewPr>
      <p:guideLst>
        <p:guide orient="horz" pos="2160"/>
        <p:guide pos="2880"/>
      </p:guideLst>
    </p:cSldViewPr>
  </p:slideViewPr>
  <p:notesTextViewPr>
    <p:cViewPr>
      <p:scale>
        <a:sx n="1" d="1"/>
        <a:sy n="1" d="1"/>
      </p:scale>
      <p:origin x="0" y="0"/>
    </p:cViewPr>
  </p:notesTextViewPr>
  <p:sorterViewPr>
    <p:cViewPr>
      <p:scale>
        <a:sx n="80" d="100"/>
        <a:sy n="80" d="100"/>
      </p:scale>
      <p:origin x="0" y="7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16B9B6-D64F-410F-B491-F6F7471CF04A}" type="datetimeFigureOut">
              <a:rPr lang="en-US" smtClean="0"/>
              <a:t>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D5DA27-DA85-4E22-914E-10BA07644DA5}" type="slidenum">
              <a:rPr lang="en-US" smtClean="0"/>
              <a:t>‹#›</a:t>
            </a:fld>
            <a:endParaRPr lang="en-US"/>
          </a:p>
        </p:txBody>
      </p:sp>
    </p:spTree>
    <p:extLst>
      <p:ext uri="{BB962C8B-B14F-4D97-AF65-F5344CB8AC3E}">
        <p14:creationId xmlns:p14="http://schemas.microsoft.com/office/powerpoint/2010/main" val="3923861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43F3B-9B55-4E4E-A3DB-D7DDCB4EFE4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12</a:t>
            </a:fld>
            <a:endParaRPr lang="en-US"/>
          </a:p>
        </p:txBody>
      </p:sp>
    </p:spTree>
    <p:extLst>
      <p:ext uri="{BB962C8B-B14F-4D97-AF65-F5344CB8AC3E}">
        <p14:creationId xmlns:p14="http://schemas.microsoft.com/office/powerpoint/2010/main" val="3587796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14</a:t>
            </a:fld>
            <a:endParaRPr lang="en-US"/>
          </a:p>
        </p:txBody>
      </p:sp>
    </p:spTree>
    <p:extLst>
      <p:ext uri="{BB962C8B-B14F-4D97-AF65-F5344CB8AC3E}">
        <p14:creationId xmlns:p14="http://schemas.microsoft.com/office/powerpoint/2010/main" val="3450369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43F3B-9B55-4E4E-A3DB-D7DDCB4EFE40}" type="slidenum">
              <a:rPr lang="en-US" smtClean="0">
                <a:solidFill>
                  <a:prstClr val="black"/>
                </a:solidFill>
              </a:rPr>
              <a:pPr/>
              <a:t>15</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9D5DA27-DA85-4E22-914E-10BA07644DA5}" type="slidenum">
              <a:rPr lang="en-US" smtClean="0"/>
              <a:t>17</a:t>
            </a:fld>
            <a:endParaRPr lang="en-US"/>
          </a:p>
        </p:txBody>
      </p:sp>
    </p:spTree>
    <p:extLst>
      <p:ext uri="{BB962C8B-B14F-4D97-AF65-F5344CB8AC3E}">
        <p14:creationId xmlns:p14="http://schemas.microsoft.com/office/powerpoint/2010/main" val="11073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19</a:t>
            </a:fld>
            <a:endParaRPr lang="en-US"/>
          </a:p>
        </p:txBody>
      </p:sp>
    </p:spTree>
    <p:extLst>
      <p:ext uri="{BB962C8B-B14F-4D97-AF65-F5344CB8AC3E}">
        <p14:creationId xmlns:p14="http://schemas.microsoft.com/office/powerpoint/2010/main" val="3113176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23</a:t>
            </a:fld>
            <a:endParaRPr lang="en-US"/>
          </a:p>
        </p:txBody>
      </p:sp>
    </p:spTree>
    <p:extLst>
      <p:ext uri="{BB962C8B-B14F-4D97-AF65-F5344CB8AC3E}">
        <p14:creationId xmlns:p14="http://schemas.microsoft.com/office/powerpoint/2010/main" val="2308084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43F3B-9B55-4E4E-A3DB-D7DDCB4EFE40}" type="slidenum">
              <a:rPr lang="en-US" smtClean="0">
                <a:solidFill>
                  <a:prstClr val="black"/>
                </a:solidFill>
              </a:rPr>
              <a:pPr/>
              <a:t>24</a:t>
            </a:fld>
            <a:endParaRPr 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43F3B-9B55-4E4E-A3DB-D7DDCB4EFE40}" type="slidenum">
              <a:rPr lang="en-US" smtClean="0">
                <a:solidFill>
                  <a:prstClr val="black"/>
                </a:solidFill>
              </a:rPr>
              <a:pPr/>
              <a:t>26</a:t>
            </a:fld>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27</a:t>
            </a:fld>
            <a:endParaRPr lang="en-US"/>
          </a:p>
        </p:txBody>
      </p:sp>
    </p:spTree>
    <p:extLst>
      <p:ext uri="{BB962C8B-B14F-4D97-AF65-F5344CB8AC3E}">
        <p14:creationId xmlns:p14="http://schemas.microsoft.com/office/powerpoint/2010/main" val="3614639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28</a:t>
            </a:fld>
            <a:endParaRPr lang="en-US"/>
          </a:p>
        </p:txBody>
      </p:sp>
    </p:spTree>
    <p:extLst>
      <p:ext uri="{BB962C8B-B14F-4D97-AF65-F5344CB8AC3E}">
        <p14:creationId xmlns:p14="http://schemas.microsoft.com/office/powerpoint/2010/main" val="812203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9D5DA27-DA85-4E22-914E-10BA07644DA5}" type="slidenum">
              <a:rPr lang="en-US" smtClean="0"/>
              <a:t>2</a:t>
            </a:fld>
            <a:endParaRPr lang="en-US"/>
          </a:p>
        </p:txBody>
      </p:sp>
    </p:spTree>
    <p:extLst>
      <p:ext uri="{BB962C8B-B14F-4D97-AF65-F5344CB8AC3E}">
        <p14:creationId xmlns:p14="http://schemas.microsoft.com/office/powerpoint/2010/main" val="419903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43F3B-9B55-4E4E-A3DB-D7DDCB4EFE40}" type="slidenum">
              <a:rPr lang="en-US" smtClean="0">
                <a:solidFill>
                  <a:prstClr val="black"/>
                </a:solidFill>
              </a: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4</a:t>
            </a:fld>
            <a:endParaRPr lang="en-US"/>
          </a:p>
        </p:txBody>
      </p:sp>
    </p:spTree>
    <p:extLst>
      <p:ext uri="{BB962C8B-B14F-4D97-AF65-F5344CB8AC3E}">
        <p14:creationId xmlns:p14="http://schemas.microsoft.com/office/powerpoint/2010/main" val="635439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43F3B-9B55-4E4E-A3DB-D7DDCB4EFE40}" type="slidenum">
              <a:rPr lang="en-US" smtClean="0">
                <a:solidFill>
                  <a:prstClr val="black"/>
                </a:solidFill>
              </a:rPr>
              <a:pPr/>
              <a:t>7</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8</a:t>
            </a:fld>
            <a:endParaRPr lang="en-US"/>
          </a:p>
        </p:txBody>
      </p:sp>
    </p:spTree>
    <p:extLst>
      <p:ext uri="{BB962C8B-B14F-4D97-AF65-F5344CB8AC3E}">
        <p14:creationId xmlns:p14="http://schemas.microsoft.com/office/powerpoint/2010/main" val="1118408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9</a:t>
            </a:fld>
            <a:endParaRPr lang="en-US"/>
          </a:p>
        </p:txBody>
      </p:sp>
    </p:spTree>
    <p:extLst>
      <p:ext uri="{BB962C8B-B14F-4D97-AF65-F5344CB8AC3E}">
        <p14:creationId xmlns:p14="http://schemas.microsoft.com/office/powerpoint/2010/main" val="1120562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43F3B-9B55-4E4E-A3DB-D7DDCB4EFE40}" type="slidenum">
              <a:rPr lang="en-US" smtClean="0">
                <a:solidFill>
                  <a:prstClr val="black"/>
                </a:solidFill>
              </a:rPr>
              <a:pPr/>
              <a:t>10</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5DA27-DA85-4E22-914E-10BA07644DA5}" type="slidenum">
              <a:rPr lang="en-US" smtClean="0"/>
              <a:t>11</a:t>
            </a:fld>
            <a:endParaRPr lang="en-US"/>
          </a:p>
        </p:txBody>
      </p:sp>
    </p:spTree>
    <p:extLst>
      <p:ext uri="{BB962C8B-B14F-4D97-AF65-F5344CB8AC3E}">
        <p14:creationId xmlns:p14="http://schemas.microsoft.com/office/powerpoint/2010/main" val="3715178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51800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279249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1435925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BDD913F4-2CD8-4D88-8DE1-529BBF301A91}"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4410996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F406E31-1622-4466-81E7-61C3F6B2684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0425975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76F02C9-296F-4017-B86F-42162AF1962C}"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0409286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49313" y="3049588"/>
            <a:ext cx="3048000" cy="3808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49713" y="3049588"/>
            <a:ext cx="3048000" cy="3808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CEEB581-6986-47AC-A014-334E34ACB68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98941065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B506ECB-0B3E-40B1-9511-E3D841F81057}"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3060853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E06CC1E3-1E2D-4DDF-81C7-98BD5D86FB91}"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5575815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D92923E-4515-4FB8-8A82-F7E6D9FD0C54}"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95698432"/>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E8DC5FA-6AA6-4C9B-92E8-9A8BA93FA56E}"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46156356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1872815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F4E5277-60DF-4068-8D92-7A495C28403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84406898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9670245-445F-40AF-8A59-F1905E1E6442}"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21380765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2263" y="0"/>
            <a:ext cx="1695450" cy="6858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5913" y="0"/>
            <a:ext cx="4933950" cy="685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A9E96C8-6591-445E-9912-B91CA22603F7}"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9672703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148462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3174082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204284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1859140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272497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972101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7206C-3CB4-48CC-9373-246493722D3E}" type="slidenum">
              <a:rPr lang="en-US" smtClean="0"/>
              <a:t>‹#›</a:t>
            </a:fld>
            <a:endParaRPr lang="en-US"/>
          </a:p>
        </p:txBody>
      </p:sp>
    </p:spTree>
    <p:extLst>
      <p:ext uri="{BB962C8B-B14F-4D97-AF65-F5344CB8AC3E}">
        <p14:creationId xmlns:p14="http://schemas.microsoft.com/office/powerpoint/2010/main" val="2383759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7206C-3CB4-48CC-9373-246493722D3E}" type="slidenum">
              <a:rPr lang="en-US" smtClean="0"/>
              <a:t>‹#›</a:t>
            </a:fld>
            <a:endParaRPr lang="en-US"/>
          </a:p>
        </p:txBody>
      </p:sp>
    </p:spTree>
    <p:extLst>
      <p:ext uri="{BB962C8B-B14F-4D97-AF65-F5344CB8AC3E}">
        <p14:creationId xmlns:p14="http://schemas.microsoft.com/office/powerpoint/2010/main" val="243214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315913" y="0"/>
            <a:ext cx="6781800" cy="2600325"/>
          </a:xfrm>
          <a:prstGeom prst="rect">
            <a:avLst/>
          </a:prstGeom>
          <a:noFill/>
          <a:ln w="9525">
            <a:noFill/>
            <a:miter lim="800000"/>
            <a:headEnd/>
            <a:tailEnd/>
          </a:ln>
          <a:effectLst/>
        </p:spPr>
        <p:txBody>
          <a:bodyPr vert="horz" wrap="square" lIns="38100" tIns="38100" rIns="38100" bIns="38100" numCol="1" anchor="b" anchorCtr="0" compatLnSpc="1">
            <a:prstTxWarp prst="textNoShape">
              <a:avLst/>
            </a:prstTxWarp>
          </a:bodyPr>
          <a:lstStyle/>
          <a:p>
            <a:pPr lvl="0"/>
            <a:r>
              <a:rPr lang="en-US" smtClean="0">
                <a:sym typeface="Arial" charset="0"/>
              </a:rPr>
              <a:t>Click to edit Master title style</a:t>
            </a:r>
          </a:p>
        </p:txBody>
      </p:sp>
      <p:sp>
        <p:nvSpPr>
          <p:cNvPr id="1026" name="Rectangle 2"/>
          <p:cNvSpPr>
            <a:spLocks noGrp="1" noChangeArrowheads="1"/>
          </p:cNvSpPr>
          <p:nvPr>
            <p:ph type="body" idx="1"/>
          </p:nvPr>
        </p:nvSpPr>
        <p:spPr bwMode="auto">
          <a:xfrm>
            <a:off x="849313" y="3049588"/>
            <a:ext cx="6248400" cy="3808412"/>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
        <p:nvSpPr>
          <p:cNvPr id="1027" name="Text Box 3"/>
          <p:cNvSpPr txBox="1">
            <a:spLocks noGrp="1" noChangeArrowheads="1"/>
          </p:cNvSpPr>
          <p:nvPr>
            <p:ph type="sldNum" sz="quarter" idx="4"/>
          </p:nvPr>
        </p:nvSpPr>
        <p:spPr bwMode="auto">
          <a:xfrm>
            <a:off x="8456613" y="6489700"/>
            <a:ext cx="230187" cy="2159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000">
                <a:solidFill>
                  <a:schemeClr val="tx1"/>
                </a:solidFill>
                <a:latin typeface="+mn-lt"/>
                <a:cs typeface="Arial" charset="0"/>
                <a:sym typeface="Arial" charset="0"/>
              </a:defRPr>
            </a:lvl1pPr>
          </a:lstStyle>
          <a:p>
            <a:pPr fontAlgn="base">
              <a:spcBef>
                <a:spcPct val="0"/>
              </a:spcBef>
              <a:spcAft>
                <a:spcPct val="0"/>
              </a:spcAft>
            </a:pPr>
            <a:fld id="{038E09ED-F4A8-4B59-B1EC-149F01E27926}" type="slidenum">
              <a:rPr lang="en-US">
                <a:solidFill>
                  <a:prstClr val="black"/>
                </a:solidFill>
              </a:rPr>
              <a:pPr fontAlgn="base">
                <a:spcBef>
                  <a:spcPct val="0"/>
                </a:spcBef>
                <a:spcAft>
                  <a:spcPct val="0"/>
                </a:spcAft>
              </a:pPr>
              <a:t>‹#›</a:t>
            </a:fld>
            <a:endParaRPr lang="en-US">
              <a:solidFill>
                <a:prstClr val="black"/>
              </a:solidFill>
            </a:endParaRPr>
          </a:p>
        </p:txBody>
      </p:sp>
    </p:spTree>
    <p:extLst>
      <p:ext uri="{BB962C8B-B14F-4D97-AF65-F5344CB8AC3E}">
        <p14:creationId xmlns:p14="http://schemas.microsoft.com/office/powerpoint/2010/main" val="1560135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r" rtl="0" fontAlgn="base">
        <a:spcBef>
          <a:spcPct val="0"/>
        </a:spcBef>
        <a:spcAft>
          <a:spcPct val="0"/>
        </a:spcAft>
        <a:defRPr sz="4800" b="1">
          <a:solidFill>
            <a:srgbClr val="330066"/>
          </a:solidFill>
          <a:latin typeface="+mj-lt"/>
          <a:ea typeface="+mj-ea"/>
          <a:cs typeface="+mj-cs"/>
          <a:sym typeface="Arial" charset="0"/>
        </a:defRPr>
      </a:lvl1pPr>
      <a:lvl2pPr algn="r" rtl="0" fontAlgn="base">
        <a:spcBef>
          <a:spcPct val="0"/>
        </a:spcBef>
        <a:spcAft>
          <a:spcPct val="0"/>
        </a:spcAft>
        <a:defRPr sz="4800" b="1">
          <a:solidFill>
            <a:srgbClr val="330066"/>
          </a:solidFill>
          <a:latin typeface="Arial" charset="0"/>
          <a:ea typeface="ヒラギノ角ゴ ProN W6" charset="-128"/>
          <a:sym typeface="Arial" charset="0"/>
        </a:defRPr>
      </a:lvl2pPr>
      <a:lvl3pPr algn="r" rtl="0" fontAlgn="base">
        <a:spcBef>
          <a:spcPct val="0"/>
        </a:spcBef>
        <a:spcAft>
          <a:spcPct val="0"/>
        </a:spcAft>
        <a:defRPr sz="4800" b="1">
          <a:solidFill>
            <a:srgbClr val="330066"/>
          </a:solidFill>
          <a:latin typeface="Arial" charset="0"/>
          <a:ea typeface="ヒラギノ角ゴ ProN W6" charset="-128"/>
          <a:sym typeface="Arial" charset="0"/>
        </a:defRPr>
      </a:lvl3pPr>
      <a:lvl4pPr algn="r" rtl="0" fontAlgn="base">
        <a:spcBef>
          <a:spcPct val="0"/>
        </a:spcBef>
        <a:spcAft>
          <a:spcPct val="0"/>
        </a:spcAft>
        <a:defRPr sz="4800" b="1">
          <a:solidFill>
            <a:srgbClr val="330066"/>
          </a:solidFill>
          <a:latin typeface="Arial" charset="0"/>
          <a:ea typeface="ヒラギノ角ゴ ProN W6" charset="-128"/>
          <a:sym typeface="Arial" charset="0"/>
        </a:defRPr>
      </a:lvl4pPr>
      <a:lvl5pPr algn="r" rtl="0" fontAlgn="base">
        <a:spcBef>
          <a:spcPct val="0"/>
        </a:spcBef>
        <a:spcAft>
          <a:spcPct val="0"/>
        </a:spcAft>
        <a:defRPr sz="4800" b="1">
          <a:solidFill>
            <a:srgbClr val="330066"/>
          </a:solidFill>
          <a:latin typeface="Arial" charset="0"/>
          <a:ea typeface="ヒラギノ角ゴ ProN W6" charset="-128"/>
          <a:sym typeface="Arial" charset="0"/>
        </a:defRPr>
      </a:lvl5pPr>
      <a:lvl6pPr marL="457200" algn="r" rtl="0" fontAlgn="base">
        <a:spcBef>
          <a:spcPct val="0"/>
        </a:spcBef>
        <a:spcAft>
          <a:spcPct val="0"/>
        </a:spcAft>
        <a:defRPr sz="4800" b="1">
          <a:solidFill>
            <a:srgbClr val="330066"/>
          </a:solidFill>
          <a:latin typeface="Arial" charset="0"/>
          <a:ea typeface="ヒラギノ角ゴ ProN W6" charset="-128"/>
          <a:sym typeface="Arial" charset="0"/>
        </a:defRPr>
      </a:lvl6pPr>
      <a:lvl7pPr marL="914400" algn="r" rtl="0" fontAlgn="base">
        <a:spcBef>
          <a:spcPct val="0"/>
        </a:spcBef>
        <a:spcAft>
          <a:spcPct val="0"/>
        </a:spcAft>
        <a:defRPr sz="4800" b="1">
          <a:solidFill>
            <a:srgbClr val="330066"/>
          </a:solidFill>
          <a:latin typeface="Arial" charset="0"/>
          <a:ea typeface="ヒラギノ角ゴ ProN W6" charset="-128"/>
          <a:sym typeface="Arial" charset="0"/>
        </a:defRPr>
      </a:lvl7pPr>
      <a:lvl8pPr marL="1371600" algn="r" rtl="0" fontAlgn="base">
        <a:spcBef>
          <a:spcPct val="0"/>
        </a:spcBef>
        <a:spcAft>
          <a:spcPct val="0"/>
        </a:spcAft>
        <a:defRPr sz="4800" b="1">
          <a:solidFill>
            <a:srgbClr val="330066"/>
          </a:solidFill>
          <a:latin typeface="Arial" charset="0"/>
          <a:ea typeface="ヒラギノ角ゴ ProN W6" charset="-128"/>
          <a:sym typeface="Arial" charset="0"/>
        </a:defRPr>
      </a:lvl8pPr>
      <a:lvl9pPr marL="1828800" algn="r" rtl="0" fontAlgn="base">
        <a:spcBef>
          <a:spcPct val="0"/>
        </a:spcBef>
        <a:spcAft>
          <a:spcPct val="0"/>
        </a:spcAft>
        <a:defRPr sz="4800" b="1">
          <a:solidFill>
            <a:srgbClr val="330066"/>
          </a:solidFill>
          <a:latin typeface="Arial" charset="0"/>
          <a:ea typeface="ヒラギノ角ゴ ProN W6" charset="-128"/>
          <a:sym typeface="Arial" charset="0"/>
        </a:defRPr>
      </a:lvl9pPr>
    </p:titleStyle>
    <p:bodyStyle>
      <a:lvl1pPr algn="r" rtl="0" fontAlgn="base">
        <a:spcBef>
          <a:spcPts val="800"/>
        </a:spcBef>
        <a:spcAft>
          <a:spcPct val="0"/>
        </a:spcAft>
        <a:defRPr sz="3200">
          <a:solidFill>
            <a:schemeClr val="tx1"/>
          </a:solidFill>
          <a:latin typeface="+mn-lt"/>
          <a:ea typeface="+mn-ea"/>
          <a:cs typeface="+mn-cs"/>
          <a:sym typeface="Arial" charset="0"/>
        </a:defRPr>
      </a:lvl1pPr>
      <a:lvl2pPr marL="654050" indent="-349250" algn="l" rtl="0" fontAlgn="base">
        <a:spcBef>
          <a:spcPts val="600"/>
        </a:spcBef>
        <a:spcAft>
          <a:spcPct val="0"/>
        </a:spcAft>
        <a:buClr>
          <a:srgbClr val="669999"/>
        </a:buClr>
        <a:buSzPct val="69000"/>
        <a:buFont typeface="Wingdings" pitchFamily="2" charset="2"/>
        <a:buChar char="l"/>
        <a:defRPr sz="2600">
          <a:solidFill>
            <a:schemeClr val="tx1"/>
          </a:solidFill>
          <a:latin typeface="+mn-lt"/>
          <a:ea typeface="+mn-ea"/>
          <a:sym typeface="Arial" charset="0"/>
        </a:defRPr>
      </a:lvl2pPr>
      <a:lvl3pPr marL="949325" indent="-295275" algn="l" rtl="0" fontAlgn="base">
        <a:spcBef>
          <a:spcPts val="600"/>
        </a:spcBef>
        <a:spcAft>
          <a:spcPct val="0"/>
        </a:spcAft>
        <a:buClr>
          <a:srgbClr val="CCCC00"/>
        </a:buClr>
        <a:buSzPct val="69000"/>
        <a:buFont typeface="Wingdings" pitchFamily="2" charset="2"/>
        <a:buChar char="l"/>
        <a:defRPr sz="2300">
          <a:solidFill>
            <a:schemeClr val="tx1"/>
          </a:solidFill>
          <a:latin typeface="+mn-lt"/>
          <a:ea typeface="+mn-ea"/>
          <a:sym typeface="Arial" charset="0"/>
        </a:defRPr>
      </a:lvl3pPr>
      <a:lvl4pPr marL="1243013" indent="-292100" algn="l" rtl="0" fontAlgn="base">
        <a:spcBef>
          <a:spcPts val="500"/>
        </a:spcBef>
        <a:spcAft>
          <a:spcPct val="0"/>
        </a:spcAft>
        <a:buClr>
          <a:srgbClr val="330066"/>
        </a:buClr>
        <a:buSzPct val="75000"/>
        <a:buFont typeface="Wingdings" pitchFamily="2" charset="2"/>
        <a:buChar char="§"/>
        <a:defRPr sz="2000">
          <a:solidFill>
            <a:schemeClr val="tx1"/>
          </a:solidFill>
          <a:latin typeface="+mn-lt"/>
          <a:ea typeface="+mn-ea"/>
          <a:sym typeface="Arial" charset="0"/>
        </a:defRPr>
      </a:lvl4pPr>
      <a:lvl5pPr marL="1560513" indent="-315913" algn="l" rtl="0" fontAlgn="base">
        <a:spcBef>
          <a:spcPts val="500"/>
        </a:spcBef>
        <a:spcAft>
          <a:spcPct val="0"/>
        </a:spcAft>
        <a:buClr>
          <a:srgbClr val="D8D8EC"/>
        </a:buClr>
        <a:buSzPct val="80000"/>
        <a:buFont typeface="Wingdings" pitchFamily="2" charset="2"/>
        <a:buChar char="§"/>
        <a:defRPr sz="2000">
          <a:solidFill>
            <a:schemeClr val="tx1"/>
          </a:solidFill>
          <a:latin typeface="+mn-lt"/>
          <a:ea typeface="+mn-ea"/>
          <a:sym typeface="Arial" charset="0"/>
        </a:defRPr>
      </a:lvl5pPr>
      <a:lvl6pPr marL="2017713" indent="-315913" algn="l" rtl="0" fontAlgn="base">
        <a:spcBef>
          <a:spcPts val="500"/>
        </a:spcBef>
        <a:spcAft>
          <a:spcPct val="0"/>
        </a:spcAft>
        <a:buClr>
          <a:srgbClr val="D8D8EC"/>
        </a:buClr>
        <a:buSzPct val="80000"/>
        <a:buFont typeface="Wingdings" pitchFamily="2" charset="2"/>
        <a:buChar char="§"/>
        <a:defRPr sz="2000">
          <a:solidFill>
            <a:schemeClr val="tx1"/>
          </a:solidFill>
          <a:latin typeface="+mn-lt"/>
          <a:ea typeface="+mn-ea"/>
          <a:sym typeface="Arial" charset="0"/>
        </a:defRPr>
      </a:lvl6pPr>
      <a:lvl7pPr marL="2474913" indent="-315913" algn="l" rtl="0" fontAlgn="base">
        <a:spcBef>
          <a:spcPts val="500"/>
        </a:spcBef>
        <a:spcAft>
          <a:spcPct val="0"/>
        </a:spcAft>
        <a:buClr>
          <a:srgbClr val="D8D8EC"/>
        </a:buClr>
        <a:buSzPct val="80000"/>
        <a:buFont typeface="Wingdings" pitchFamily="2" charset="2"/>
        <a:buChar char="§"/>
        <a:defRPr sz="2000">
          <a:solidFill>
            <a:schemeClr val="tx1"/>
          </a:solidFill>
          <a:latin typeface="+mn-lt"/>
          <a:ea typeface="+mn-ea"/>
          <a:sym typeface="Arial" charset="0"/>
        </a:defRPr>
      </a:lvl7pPr>
      <a:lvl8pPr marL="2932113" indent="-315913" algn="l" rtl="0" fontAlgn="base">
        <a:spcBef>
          <a:spcPts val="500"/>
        </a:spcBef>
        <a:spcAft>
          <a:spcPct val="0"/>
        </a:spcAft>
        <a:buClr>
          <a:srgbClr val="D8D8EC"/>
        </a:buClr>
        <a:buSzPct val="80000"/>
        <a:buFont typeface="Wingdings" pitchFamily="2" charset="2"/>
        <a:buChar char="§"/>
        <a:defRPr sz="2000">
          <a:solidFill>
            <a:schemeClr val="tx1"/>
          </a:solidFill>
          <a:latin typeface="+mn-lt"/>
          <a:ea typeface="+mn-ea"/>
          <a:sym typeface="Arial" charset="0"/>
        </a:defRPr>
      </a:lvl8pPr>
      <a:lvl9pPr marL="3389313" indent="-315913" algn="l" rtl="0" fontAlgn="base">
        <a:spcBef>
          <a:spcPts val="500"/>
        </a:spcBef>
        <a:spcAft>
          <a:spcPct val="0"/>
        </a:spcAft>
        <a:buClr>
          <a:srgbClr val="D8D8EC"/>
        </a:buClr>
        <a:buSzPct val="80000"/>
        <a:buFont typeface="Wingdings" pitchFamily="2" charset="2"/>
        <a:buChar char="§"/>
        <a:defRPr sz="2000">
          <a:solidFill>
            <a:schemeClr val="tx1"/>
          </a:solidFill>
          <a:latin typeface="+mn-lt"/>
          <a:ea typeface="+mn-ea"/>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cf.hhs.gov/programs/cb/laws-policies/whats-new"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federalregister.gov/documents/2016/12/14/2016-29366/adoption-and-foster-care-analysis-and-reporting-syste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07540E9A-20F9-4DC7-B120-5E33FB305B5D}" type="slidenum">
              <a:rPr lang="en-US">
                <a:solidFill>
                  <a:prstClr val="black"/>
                </a:solidFill>
              </a:rPr>
              <a:pPr/>
              <a:t>1</a:t>
            </a:fld>
            <a:endParaRPr lang="en-US">
              <a:solidFill>
                <a:prstClr val="black"/>
              </a:solidFill>
            </a:endParaRPr>
          </a:p>
        </p:txBody>
      </p:sp>
      <p:sp>
        <p:nvSpPr>
          <p:cNvPr id="3073" name="Line 1"/>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6" name="Line 34"/>
          <p:cNvSpPr>
            <a:spLocks noChangeShapeType="1"/>
          </p:cNvSpPr>
          <p:nvPr/>
        </p:nvSpPr>
        <p:spPr bwMode="auto">
          <a:xfrm>
            <a:off x="304800" y="3304309"/>
            <a:ext cx="8229600" cy="0"/>
          </a:xfrm>
          <a:prstGeom prst="line">
            <a:avLst/>
          </a:prstGeom>
          <a:noFill/>
          <a:ln w="6350">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7" name="Rectangle 35"/>
          <p:cNvSpPr>
            <a:spLocks noGrp="1" noChangeArrowheads="1"/>
          </p:cNvSpPr>
          <p:nvPr>
            <p:ph type="title"/>
          </p:nvPr>
        </p:nvSpPr>
        <p:spPr>
          <a:xfrm>
            <a:off x="228600" y="838200"/>
            <a:ext cx="6934200" cy="2286000"/>
          </a:xfrm>
          <a:ln/>
        </p:spPr>
        <p:txBody>
          <a:bodyPr/>
          <a:lstStyle/>
          <a:p>
            <a:pPr algn="ctr"/>
            <a:r>
              <a:rPr lang="en-US" sz="3200" dirty="0"/>
              <a:t/>
            </a:r>
            <a:br>
              <a:rPr lang="en-US" sz="3200" dirty="0"/>
            </a:br>
            <a:r>
              <a:rPr lang="en-US" sz="3200" dirty="0"/>
              <a:t/>
            </a:r>
            <a:br>
              <a:rPr lang="en-US" sz="3200" dirty="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dirty="0" smtClean="0"/>
              <a:t> </a:t>
            </a:r>
            <a:r>
              <a:rPr lang="en-US" sz="3600" dirty="0" smtClean="0"/>
              <a:t/>
            </a:r>
            <a:br>
              <a:rPr lang="en-US" sz="3600" dirty="0" smtClean="0"/>
            </a:br>
            <a:r>
              <a:rPr lang="en-US" sz="3200" dirty="0" smtClean="0"/>
              <a:t/>
            </a:r>
            <a:br>
              <a:rPr lang="en-US" sz="3200" dirty="0" smtClean="0"/>
            </a:br>
            <a:r>
              <a:rPr lang="en-US" sz="3600" dirty="0">
                <a:solidFill>
                  <a:schemeClr val="tx1"/>
                </a:solidFill>
                <a:latin typeface="Calibri" panose="020F0502020204030204" pitchFamily="34" charset="0"/>
              </a:rPr>
              <a:t>Adoption and Foster Care Analysis and Reporting System (AFCARS</a:t>
            </a:r>
            <a:r>
              <a:rPr lang="en-US" sz="3600" dirty="0" smtClean="0">
                <a:solidFill>
                  <a:schemeClr val="tx1"/>
                </a:solidFill>
                <a:latin typeface="Calibri" panose="020F0502020204030204" pitchFamily="34" charset="0"/>
              </a:rPr>
              <a:t>)</a:t>
            </a:r>
            <a:br>
              <a:rPr lang="en-US" sz="3600" dirty="0" smtClean="0">
                <a:solidFill>
                  <a:schemeClr val="tx1"/>
                </a:solidFill>
                <a:latin typeface="Calibri" panose="020F0502020204030204" pitchFamily="34" charset="0"/>
              </a:rPr>
            </a:br>
            <a:r>
              <a:rPr lang="en-US" sz="3600" dirty="0" smtClean="0">
                <a:solidFill>
                  <a:schemeClr val="tx1"/>
                </a:solidFill>
                <a:latin typeface="Calibri" panose="020F0502020204030204" pitchFamily="34" charset="0"/>
              </a:rPr>
              <a:t>Final Rule</a:t>
            </a:r>
            <a:endParaRPr lang="en-US" sz="3600" dirty="0">
              <a:solidFill>
                <a:schemeClr val="tx1"/>
              </a:solidFill>
              <a:latin typeface="Calibri" panose="020F0502020204030204" pitchFamily="34" charset="0"/>
            </a:endParaRPr>
          </a:p>
        </p:txBody>
      </p:sp>
      <p:sp>
        <p:nvSpPr>
          <p:cNvPr id="3108" name="Rectangle 36"/>
          <p:cNvSpPr>
            <a:spLocks noGrp="1" noChangeArrowheads="1"/>
          </p:cNvSpPr>
          <p:nvPr>
            <p:ph type="body" idx="1"/>
          </p:nvPr>
        </p:nvSpPr>
        <p:spPr>
          <a:xfrm>
            <a:off x="1524000" y="3657600"/>
            <a:ext cx="5207000" cy="2108200"/>
          </a:xfrm>
          <a:ln/>
        </p:spPr>
        <p:txBody>
          <a:bodyPr/>
          <a:lstStyle/>
          <a:p>
            <a:pPr algn="ctr">
              <a:lnSpc>
                <a:spcPct val="80000"/>
              </a:lnSpc>
              <a:spcBef>
                <a:spcPts val="600"/>
              </a:spcBef>
            </a:pPr>
            <a:r>
              <a:rPr lang="en-US" sz="2400" dirty="0" smtClean="0">
                <a:latin typeface="Calibri" panose="020F0502020204030204" pitchFamily="34" charset="0"/>
              </a:rPr>
              <a:t>Presented </a:t>
            </a:r>
            <a:r>
              <a:rPr lang="en-US" sz="2400" dirty="0">
                <a:latin typeface="Calibri" panose="020F0502020204030204" pitchFamily="34" charset="0"/>
              </a:rPr>
              <a:t>By</a:t>
            </a:r>
            <a:r>
              <a:rPr lang="en-US" sz="2400" dirty="0" smtClean="0">
                <a:latin typeface="Calibri" panose="020F0502020204030204" pitchFamily="34" charset="0"/>
              </a:rPr>
              <a:t>:</a:t>
            </a:r>
          </a:p>
          <a:p>
            <a:pPr algn="ctr">
              <a:lnSpc>
                <a:spcPct val="80000"/>
              </a:lnSpc>
              <a:spcBef>
                <a:spcPts val="600"/>
              </a:spcBef>
            </a:pPr>
            <a:r>
              <a:rPr lang="en-US" sz="2400" dirty="0" smtClean="0">
                <a:solidFill>
                  <a:srgbClr val="C00000"/>
                </a:solidFill>
                <a:latin typeface="Calibri" panose="020F0502020204030204" pitchFamily="34" charset="0"/>
              </a:rPr>
              <a:t>The Administration </a:t>
            </a:r>
          </a:p>
          <a:p>
            <a:pPr algn="ctr">
              <a:lnSpc>
                <a:spcPct val="80000"/>
              </a:lnSpc>
              <a:spcBef>
                <a:spcPts val="600"/>
              </a:spcBef>
            </a:pPr>
            <a:r>
              <a:rPr lang="en-US" sz="2400" dirty="0" smtClean="0">
                <a:solidFill>
                  <a:srgbClr val="C00000"/>
                </a:solidFill>
                <a:latin typeface="Calibri" panose="020F0502020204030204" pitchFamily="34" charset="0"/>
              </a:rPr>
              <a:t>for Children and Families</a:t>
            </a:r>
            <a:endParaRPr lang="en-US" sz="2400" dirty="0" smtClean="0">
              <a:latin typeface="Calibri" panose="020F0502020204030204" pitchFamily="34" charset="0"/>
            </a:endParaRPr>
          </a:p>
          <a:p>
            <a:pPr>
              <a:lnSpc>
                <a:spcPct val="80000"/>
              </a:lnSpc>
              <a:spcBef>
                <a:spcPts val="600"/>
              </a:spcBef>
            </a:pPr>
            <a:endParaRPr lang="en-US" sz="2500" dirty="0" smtClean="0"/>
          </a:p>
        </p:txBody>
      </p:sp>
      <p:pic>
        <p:nvPicPr>
          <p:cNvPr id="1026" name="Picture 2" descr="CB_Primary_Logo.jpg"/>
          <p:cNvPicPr>
            <a:picLocks noChangeAspect="1" noChangeArrowheads="1"/>
          </p:cNvPicPr>
          <p:nvPr/>
        </p:nvPicPr>
        <p:blipFill>
          <a:blip r:embed="rId3" cstate="print"/>
          <a:srcRect/>
          <a:stretch>
            <a:fillRect/>
          </a:stretch>
        </p:blipFill>
        <p:spPr bwMode="auto">
          <a:xfrm>
            <a:off x="7467600" y="1371600"/>
            <a:ext cx="962107" cy="1005840"/>
          </a:xfrm>
          <a:prstGeom prst="rect">
            <a:avLst/>
          </a:prstGeom>
          <a:noFill/>
          <a:ln w="9525">
            <a:noFill/>
            <a:miter lim="800000"/>
            <a:headEnd/>
            <a:tailEnd/>
          </a:ln>
        </p:spPr>
      </p:pic>
    </p:spTree>
    <p:extLst>
      <p:ext uri="{BB962C8B-B14F-4D97-AF65-F5344CB8AC3E}">
        <p14:creationId xmlns:p14="http://schemas.microsoft.com/office/powerpoint/2010/main" val="158668983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07540E9A-20F9-4DC7-B120-5E33FB305B5D}" type="slidenum">
              <a:rPr lang="en-US">
                <a:solidFill>
                  <a:prstClr val="black"/>
                </a:solidFill>
              </a:rPr>
              <a:pPr/>
              <a:t>10</a:t>
            </a:fld>
            <a:endParaRPr lang="en-US">
              <a:solidFill>
                <a:prstClr val="black"/>
              </a:solidFill>
            </a:endParaRPr>
          </a:p>
        </p:txBody>
      </p:sp>
      <p:sp>
        <p:nvSpPr>
          <p:cNvPr id="3073" name="Line 1"/>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6" name="Line 34"/>
          <p:cNvSpPr>
            <a:spLocks noChangeShapeType="1"/>
          </p:cNvSpPr>
          <p:nvPr/>
        </p:nvSpPr>
        <p:spPr bwMode="auto">
          <a:xfrm>
            <a:off x="304800" y="2286000"/>
            <a:ext cx="8229600" cy="0"/>
          </a:xfrm>
          <a:prstGeom prst="line">
            <a:avLst/>
          </a:prstGeom>
          <a:noFill/>
          <a:ln w="6350">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7" name="Rectangle 35"/>
          <p:cNvSpPr>
            <a:spLocks noGrp="1" noChangeArrowheads="1"/>
          </p:cNvSpPr>
          <p:nvPr>
            <p:ph type="title"/>
          </p:nvPr>
        </p:nvSpPr>
        <p:spPr>
          <a:xfrm>
            <a:off x="228600" y="838200"/>
            <a:ext cx="6934200" cy="1219200"/>
          </a:xfrm>
          <a:ln/>
        </p:spPr>
        <p:txBody>
          <a:bodyPr/>
          <a:lstStyle/>
          <a:p>
            <a:pPr algn="ctr"/>
            <a:r>
              <a:rPr lang="en-US" sz="3200" dirty="0"/>
              <a:t/>
            </a:r>
            <a:br>
              <a:rPr lang="en-US" sz="3200" dirty="0"/>
            </a:br>
            <a:r>
              <a:rPr lang="en-US" sz="3200" dirty="0"/>
              <a:t/>
            </a:r>
            <a:br>
              <a:rPr lang="en-US" sz="3200" dirty="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dirty="0" smtClean="0"/>
              <a:t> </a:t>
            </a:r>
            <a:r>
              <a:rPr lang="en-US" sz="3600" dirty="0" smtClean="0"/>
              <a:t/>
            </a:r>
            <a:br>
              <a:rPr lang="en-US" sz="3600" dirty="0" smtClean="0"/>
            </a:br>
            <a:r>
              <a:rPr lang="en-US" sz="3200" dirty="0" smtClean="0"/>
              <a:t/>
            </a:r>
            <a:br>
              <a:rPr lang="en-US" sz="3200" dirty="0" smtClean="0"/>
            </a:br>
            <a:r>
              <a:rPr lang="en-US" sz="3600" dirty="0" smtClean="0"/>
              <a:t>AFCARS </a:t>
            </a:r>
            <a:r>
              <a:rPr lang="en-US" sz="3600" dirty="0" smtClean="0">
                <a:solidFill>
                  <a:schemeClr val="tx1"/>
                </a:solidFill>
                <a:latin typeface="Calibri" panose="020F0502020204030204" pitchFamily="34" charset="0"/>
              </a:rPr>
              <a:t>Final Rule</a:t>
            </a:r>
            <a:endParaRPr lang="en-US" sz="3600" dirty="0">
              <a:solidFill>
                <a:schemeClr val="tx1"/>
              </a:solidFill>
              <a:latin typeface="Calibri" panose="020F0502020204030204" pitchFamily="34" charset="0"/>
            </a:endParaRPr>
          </a:p>
        </p:txBody>
      </p:sp>
      <p:sp>
        <p:nvSpPr>
          <p:cNvPr id="3108" name="Rectangle 36"/>
          <p:cNvSpPr>
            <a:spLocks noGrp="1" noChangeArrowheads="1"/>
          </p:cNvSpPr>
          <p:nvPr>
            <p:ph type="body" idx="1"/>
          </p:nvPr>
        </p:nvSpPr>
        <p:spPr>
          <a:xfrm>
            <a:off x="1524000" y="3657600"/>
            <a:ext cx="5207000" cy="2108200"/>
          </a:xfrm>
          <a:ln/>
        </p:spPr>
        <p:txBody>
          <a:bodyPr/>
          <a:lstStyle/>
          <a:p>
            <a:pPr>
              <a:lnSpc>
                <a:spcPct val="80000"/>
              </a:lnSpc>
              <a:spcBef>
                <a:spcPts val="600"/>
              </a:spcBef>
            </a:pPr>
            <a:endParaRPr lang="en-US" sz="2500" dirty="0" smtClean="0">
              <a:latin typeface="Calibri" panose="020F0502020204030204" pitchFamily="34" charset="0"/>
            </a:endParaRPr>
          </a:p>
          <a:p>
            <a:pPr>
              <a:lnSpc>
                <a:spcPct val="80000"/>
              </a:lnSpc>
              <a:spcBef>
                <a:spcPts val="600"/>
              </a:spcBef>
            </a:pPr>
            <a:endParaRPr lang="en-US" sz="2500" dirty="0" smtClean="0"/>
          </a:p>
        </p:txBody>
      </p:sp>
      <p:pic>
        <p:nvPicPr>
          <p:cNvPr id="1026" name="Picture 2" descr="CB_Primary_Logo.jpg"/>
          <p:cNvPicPr>
            <a:picLocks noChangeAspect="1" noChangeArrowheads="1"/>
          </p:cNvPicPr>
          <p:nvPr/>
        </p:nvPicPr>
        <p:blipFill>
          <a:blip r:embed="rId3" cstate="print"/>
          <a:srcRect/>
          <a:stretch>
            <a:fillRect/>
          </a:stretch>
        </p:blipFill>
        <p:spPr bwMode="auto">
          <a:xfrm>
            <a:off x="7467600" y="1057102"/>
            <a:ext cx="962107" cy="1005840"/>
          </a:xfrm>
          <a:prstGeom prst="rect">
            <a:avLst/>
          </a:prstGeom>
          <a:noFill/>
          <a:ln w="9525">
            <a:noFill/>
            <a:miter lim="800000"/>
            <a:headEnd/>
            <a:tailEnd/>
          </a:ln>
        </p:spPr>
      </p:pic>
      <p:sp>
        <p:nvSpPr>
          <p:cNvPr id="2" name="TextBox 1"/>
          <p:cNvSpPr txBox="1"/>
          <p:nvPr/>
        </p:nvSpPr>
        <p:spPr>
          <a:xfrm>
            <a:off x="533400" y="2590800"/>
            <a:ext cx="6400800" cy="2683812"/>
          </a:xfrm>
          <a:prstGeom prst="rect">
            <a:avLst/>
          </a:prstGeom>
          <a:noFill/>
        </p:spPr>
        <p:txBody>
          <a:bodyPr wrap="square" rtlCol="0">
            <a:spAutoFit/>
          </a:bodyPr>
          <a:lstStyle/>
          <a:p>
            <a:pPr algn="ctr"/>
            <a:r>
              <a:rPr lang="en-US" sz="2400" dirty="0">
                <a:latin typeface="Calibri" panose="020F0502020204030204" pitchFamily="34" charset="0"/>
              </a:rPr>
              <a:t>§ 1355.41 </a:t>
            </a:r>
            <a:r>
              <a:rPr lang="en-US" sz="2400" dirty="0" smtClean="0">
                <a:latin typeface="Calibri" panose="020F0502020204030204" pitchFamily="34" charset="0"/>
              </a:rPr>
              <a:t>Scope</a:t>
            </a:r>
          </a:p>
          <a:p>
            <a:pPr algn="ctr"/>
            <a:r>
              <a:rPr lang="en-US" sz="2400" dirty="0">
                <a:latin typeface="Calibri" panose="020F0502020204030204" pitchFamily="34" charset="0"/>
              </a:rPr>
              <a:t>§ 1355.42 </a:t>
            </a:r>
            <a:r>
              <a:rPr lang="en-US" sz="2400" dirty="0" smtClean="0">
                <a:latin typeface="Calibri" panose="020F0502020204030204" pitchFamily="34" charset="0"/>
              </a:rPr>
              <a:t>Reporting Population</a:t>
            </a:r>
          </a:p>
          <a:p>
            <a:pPr algn="ctr"/>
            <a:r>
              <a:rPr lang="en-US" sz="2400" dirty="0">
                <a:latin typeface="Calibri" panose="020F0502020204030204" pitchFamily="34" charset="0"/>
              </a:rPr>
              <a:t>§ 1355.43 </a:t>
            </a:r>
            <a:r>
              <a:rPr lang="en-US" sz="2400" dirty="0" smtClean="0">
                <a:latin typeface="Calibri" panose="020F0502020204030204" pitchFamily="34" charset="0"/>
              </a:rPr>
              <a:t>Data Reporting Requirements</a:t>
            </a:r>
          </a:p>
          <a:p>
            <a:pPr algn="ctr"/>
            <a:r>
              <a:rPr lang="en-US" sz="2400" dirty="0">
                <a:latin typeface="Calibri" panose="020F0502020204030204" pitchFamily="34" charset="0"/>
              </a:rPr>
              <a:t>§ 1355.44(a) through (h) – Out-of-Home</a:t>
            </a:r>
          </a:p>
          <a:p>
            <a:pPr algn="ctr"/>
            <a:r>
              <a:rPr lang="en-US" sz="2400" dirty="0">
                <a:latin typeface="Calibri" panose="020F0502020204030204" pitchFamily="34" charset="0"/>
              </a:rPr>
              <a:t>§ 1355.45 – Assistance File</a:t>
            </a:r>
          </a:p>
          <a:p>
            <a:pPr algn="ctr">
              <a:lnSpc>
                <a:spcPct val="80000"/>
              </a:lnSpc>
              <a:spcBef>
                <a:spcPts val="600"/>
              </a:spcBef>
            </a:pPr>
            <a:r>
              <a:rPr lang="en-US" sz="2400" dirty="0">
                <a:latin typeface="Calibri" panose="020F0502020204030204" pitchFamily="34" charset="0"/>
              </a:rPr>
              <a:t>§ 1355.46 Compliance</a:t>
            </a:r>
          </a:p>
          <a:p>
            <a:pPr algn="ctr">
              <a:lnSpc>
                <a:spcPct val="80000"/>
              </a:lnSpc>
              <a:spcBef>
                <a:spcPts val="600"/>
              </a:spcBef>
            </a:pPr>
            <a:r>
              <a:rPr lang="en-US" sz="2400" dirty="0">
                <a:latin typeface="Calibri" panose="020F0502020204030204" pitchFamily="34" charset="0"/>
              </a:rPr>
              <a:t>§1355.47 </a:t>
            </a:r>
            <a:r>
              <a:rPr lang="en-US" sz="2400" dirty="0" smtClean="0">
                <a:latin typeface="Calibri" panose="020F0502020204030204" pitchFamily="34" charset="0"/>
              </a:rPr>
              <a:t>Penalties</a:t>
            </a:r>
            <a:endParaRPr lang="en-US" sz="2400" dirty="0"/>
          </a:p>
        </p:txBody>
      </p:sp>
    </p:spTree>
    <p:extLst>
      <p:ext uri="{BB962C8B-B14F-4D97-AF65-F5344CB8AC3E}">
        <p14:creationId xmlns:p14="http://schemas.microsoft.com/office/powerpoint/2010/main" val="364473140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 1355.41 Scope</a:t>
            </a:r>
          </a:p>
        </p:txBody>
      </p:sp>
      <p:sp>
        <p:nvSpPr>
          <p:cNvPr id="3" name="Content Placeholder 2"/>
          <p:cNvSpPr>
            <a:spLocks noGrp="1"/>
          </p:cNvSpPr>
          <p:nvPr>
            <p:ph idx="1"/>
          </p:nvPr>
        </p:nvSpPr>
        <p:spPr/>
        <p:txBody>
          <a:bodyPr>
            <a:normAutofit fontScale="92500" lnSpcReduction="10000"/>
          </a:bodyPr>
          <a:lstStyle/>
          <a:p>
            <a:pPr marL="0" indent="0">
              <a:buNone/>
            </a:pPr>
            <a:endParaRPr lang="en-US" sz="2400" dirty="0" smtClean="0"/>
          </a:p>
          <a:p>
            <a:pPr lvl="0"/>
            <a:r>
              <a:rPr lang="en-US" sz="2400" dirty="0"/>
              <a:t>Final rule is effective 30 days after publication in the Federal Register.</a:t>
            </a:r>
          </a:p>
          <a:p>
            <a:pPr>
              <a:spcBef>
                <a:spcPts val="4200"/>
              </a:spcBef>
            </a:pPr>
            <a:r>
              <a:rPr lang="en-US" sz="2400" dirty="0" smtClean="0"/>
              <a:t>State </a:t>
            </a:r>
            <a:r>
              <a:rPr lang="en-US" sz="2400" dirty="0"/>
              <a:t>and tribal title IV-E agencies must collect and report AFCARS </a:t>
            </a:r>
            <a:r>
              <a:rPr lang="en-US" sz="2400" dirty="0" smtClean="0"/>
              <a:t>data.</a:t>
            </a:r>
          </a:p>
          <a:p>
            <a:pPr lvl="1">
              <a:spcBef>
                <a:spcPts val="1200"/>
              </a:spcBef>
            </a:pPr>
            <a:r>
              <a:rPr lang="en-US" sz="2400" dirty="0" err="1" smtClean="0"/>
              <a:t>ICWA</a:t>
            </a:r>
            <a:r>
              <a:rPr lang="en-US" sz="2400" dirty="0" smtClean="0"/>
              <a:t>-related elements are reported by state </a:t>
            </a:r>
            <a:r>
              <a:rPr lang="en-US" sz="2400" dirty="0"/>
              <a:t>title IV-E agencies only.</a:t>
            </a:r>
            <a:r>
              <a:rPr lang="en-US" sz="2000" dirty="0"/>
              <a:t> </a:t>
            </a:r>
            <a:endParaRPr lang="en-US" sz="2000" dirty="0" smtClean="0"/>
          </a:p>
          <a:p>
            <a:pPr>
              <a:spcBef>
                <a:spcPts val="3600"/>
              </a:spcBef>
            </a:pPr>
            <a:r>
              <a:rPr lang="en-US" sz="2400" dirty="0" smtClean="0"/>
              <a:t>Title </a:t>
            </a:r>
            <a:r>
              <a:rPr lang="en-US" sz="2400" dirty="0"/>
              <a:t>IV-E agencies must submit the data to ACF on a semi-annual basis as required in section 1355.43 in a format according to ACF’s specifications. </a:t>
            </a:r>
            <a:endParaRPr lang="en-US" sz="2400" dirty="0" smtClean="0"/>
          </a:p>
        </p:txBody>
      </p:sp>
      <p:sp>
        <p:nvSpPr>
          <p:cNvPr id="4" name="Slide Number Placeholder 3"/>
          <p:cNvSpPr>
            <a:spLocks noGrp="1"/>
          </p:cNvSpPr>
          <p:nvPr>
            <p:ph type="sldNum" sz="quarter" idx="12"/>
          </p:nvPr>
        </p:nvSpPr>
        <p:spPr/>
        <p:txBody>
          <a:bodyPr/>
          <a:lstStyle/>
          <a:p>
            <a:fld id="{DB17206C-3CB4-48CC-9373-246493722D3E}" type="slidenum">
              <a:rPr lang="en-US" smtClean="0"/>
              <a:t>11</a:t>
            </a:fld>
            <a:endParaRPr lang="en-US"/>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2286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8488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 1355.41 </a:t>
            </a:r>
            <a:r>
              <a:rPr lang="en-US" sz="3600" b="1" dirty="0" smtClean="0"/>
              <a:t>Scope</a:t>
            </a:r>
            <a:br>
              <a:rPr lang="en-US" sz="3600" b="1" dirty="0" smtClean="0"/>
            </a:br>
            <a:r>
              <a:rPr lang="en-US" sz="3600" b="1" dirty="0" smtClean="0"/>
              <a:t>Implementation </a:t>
            </a:r>
            <a:r>
              <a:rPr lang="en-US" sz="3600" b="1" dirty="0"/>
              <a:t>Timeframe </a:t>
            </a:r>
          </a:p>
        </p:txBody>
      </p:sp>
      <p:sp>
        <p:nvSpPr>
          <p:cNvPr id="3" name="Content Placeholder 2"/>
          <p:cNvSpPr>
            <a:spLocks noGrp="1"/>
          </p:cNvSpPr>
          <p:nvPr>
            <p:ph idx="1"/>
          </p:nvPr>
        </p:nvSpPr>
        <p:spPr>
          <a:xfrm>
            <a:off x="457200" y="1828800"/>
            <a:ext cx="8229600" cy="4648200"/>
          </a:xfrm>
        </p:spPr>
        <p:txBody>
          <a:bodyPr>
            <a:normAutofit/>
          </a:bodyPr>
          <a:lstStyle/>
          <a:p>
            <a:pPr eaLnBrk="0" fontAlgn="base" hangingPunct="0">
              <a:spcAft>
                <a:spcPts val="1200"/>
              </a:spcAft>
            </a:pPr>
            <a:r>
              <a:rPr lang="en-US" sz="2800" dirty="0" smtClean="0"/>
              <a:t>Title </a:t>
            </a:r>
            <a:r>
              <a:rPr lang="en-US" sz="2800" dirty="0"/>
              <a:t>IV-E agencies must continue to report AFCARS data in the same manner they do </a:t>
            </a:r>
            <a:r>
              <a:rPr lang="en-US" sz="2800" dirty="0" smtClean="0"/>
              <a:t>currently.</a:t>
            </a:r>
          </a:p>
          <a:p>
            <a:pPr eaLnBrk="0" fontAlgn="base" hangingPunct="0">
              <a:spcAft>
                <a:spcPts val="1200"/>
              </a:spcAft>
            </a:pPr>
            <a:r>
              <a:rPr lang="en-US" sz="2800" dirty="0" smtClean="0"/>
              <a:t>The implementation date for the new AFCARS data collection is October </a:t>
            </a:r>
            <a:r>
              <a:rPr lang="en-US" sz="2800" dirty="0"/>
              <a:t>1, 2019.</a:t>
            </a:r>
          </a:p>
          <a:p>
            <a:pPr eaLnBrk="0" fontAlgn="base" hangingPunct="0"/>
            <a:r>
              <a:rPr lang="en-US" sz="2800" dirty="0" smtClean="0"/>
              <a:t>This </a:t>
            </a:r>
            <a:r>
              <a:rPr lang="en-US" sz="2800" dirty="0"/>
              <a:t>means that the first submission of data files that must be compliant with the final rule is due no later than May 15, 2020, for the reporting period of October 1, 2019 to March 31, 2020.  </a:t>
            </a:r>
            <a:endParaRPr lang="en-US" sz="2800" dirty="0" smtClean="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3048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DB17206C-3CB4-48CC-9373-246493722D3E}" type="slidenum">
              <a:rPr lang="en-US" smtClean="0"/>
              <a:t>12</a:t>
            </a:fld>
            <a:endParaRPr lang="en-US"/>
          </a:p>
        </p:txBody>
      </p:sp>
    </p:spTree>
    <p:extLst>
      <p:ext uri="{BB962C8B-B14F-4D97-AF65-F5344CB8AC3E}">
        <p14:creationId xmlns:p14="http://schemas.microsoft.com/office/powerpoint/2010/main" val="4282056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 1355.42 Reporting </a:t>
            </a:r>
            <a:r>
              <a:rPr lang="en-US" sz="3200" b="1" dirty="0" smtClean="0"/>
              <a:t>Populations</a:t>
            </a:r>
            <a:endParaRPr lang="en-US" sz="3200" b="1" dirty="0"/>
          </a:p>
        </p:txBody>
      </p:sp>
      <p:sp>
        <p:nvSpPr>
          <p:cNvPr id="3" name="Content Placeholder 2"/>
          <p:cNvSpPr>
            <a:spLocks noGrp="1"/>
          </p:cNvSpPr>
          <p:nvPr>
            <p:ph idx="1"/>
          </p:nvPr>
        </p:nvSpPr>
        <p:spPr>
          <a:xfrm>
            <a:off x="457200" y="1295400"/>
            <a:ext cx="8229600" cy="5181600"/>
          </a:xfrm>
        </p:spPr>
        <p:txBody>
          <a:bodyPr>
            <a:noAutofit/>
          </a:bodyPr>
          <a:lstStyle/>
          <a:p>
            <a:pPr marL="0" indent="0">
              <a:buNone/>
            </a:pPr>
            <a:r>
              <a:rPr lang="en-US" sz="1800" dirty="0"/>
              <a:t>AFCARS will have two reporting populations: </a:t>
            </a:r>
            <a:endParaRPr lang="en-US" sz="1600" dirty="0"/>
          </a:p>
          <a:p>
            <a:pPr marL="0" indent="0">
              <a:buNone/>
            </a:pPr>
            <a:r>
              <a:rPr lang="en-US" sz="1600" dirty="0" smtClean="0"/>
              <a:t> </a:t>
            </a:r>
          </a:p>
          <a:p>
            <a:pPr marL="0" indent="0">
              <a:buNone/>
            </a:pPr>
            <a:r>
              <a:rPr lang="en-US" sz="1600" u="sng" dirty="0" smtClean="0"/>
              <a:t>(1) Out-of-home care reporting population</a:t>
            </a:r>
          </a:p>
          <a:p>
            <a:r>
              <a:rPr lang="en-US" sz="1600" dirty="0"/>
              <a:t>I</a:t>
            </a:r>
            <a:r>
              <a:rPr lang="en-US" sz="1600" dirty="0" smtClean="0"/>
              <a:t>ncludes a </a:t>
            </a:r>
            <a:r>
              <a:rPr lang="en-US" sz="1600" dirty="0"/>
              <a:t>child of any age </a:t>
            </a:r>
            <a:r>
              <a:rPr lang="en-US" sz="1600" dirty="0" smtClean="0"/>
              <a:t>who:</a:t>
            </a:r>
          </a:p>
          <a:p>
            <a:pPr lvl="1"/>
            <a:r>
              <a:rPr lang="en-US" sz="1600" dirty="0" smtClean="0"/>
              <a:t>is </a:t>
            </a:r>
            <a:r>
              <a:rPr lang="en-US" sz="1600" dirty="0"/>
              <a:t>in foster care under the placement and care responsibility of the title IV-E agency; </a:t>
            </a:r>
            <a:endParaRPr lang="en-US" sz="1600" dirty="0" smtClean="0"/>
          </a:p>
          <a:p>
            <a:pPr lvl="1"/>
            <a:r>
              <a:rPr lang="en-US" sz="1600" dirty="0" smtClean="0"/>
              <a:t>is </a:t>
            </a:r>
            <a:r>
              <a:rPr lang="en-US" sz="1600" dirty="0"/>
              <a:t>receiving title IV-E foster care maintenance payments under a title IV-E agreement; or </a:t>
            </a:r>
            <a:endParaRPr lang="en-US" sz="1600" dirty="0" smtClean="0"/>
          </a:p>
          <a:p>
            <a:pPr lvl="1"/>
            <a:r>
              <a:rPr lang="en-US" sz="1600" dirty="0" smtClean="0"/>
              <a:t>has </a:t>
            </a:r>
            <a:r>
              <a:rPr lang="en-US" sz="1600" dirty="0"/>
              <a:t>run away or whose whereabouts are unknown at the time the title IV-E agency becomes responsible for the child.  </a:t>
            </a:r>
            <a:endParaRPr lang="en-US" sz="1600" dirty="0" smtClean="0"/>
          </a:p>
          <a:p>
            <a:r>
              <a:rPr lang="en-US" sz="1600" dirty="0" smtClean="0"/>
              <a:t>Once </a:t>
            </a:r>
            <a:r>
              <a:rPr lang="en-US" sz="1600" dirty="0"/>
              <a:t>the child enters the reporting population, he or she remains in </a:t>
            </a:r>
            <a:r>
              <a:rPr lang="en-US" sz="1600" dirty="0" smtClean="0"/>
              <a:t>the out-of-home reporting population until </a:t>
            </a:r>
            <a:r>
              <a:rPr lang="en-US" sz="1600" dirty="0"/>
              <a:t>the title IV-E agency’s responsibility for the child ends or the child’s title IV-E foster care maintenance payment pursuant to a title IV-E agreement ends.  </a:t>
            </a:r>
            <a:endParaRPr lang="en-US" sz="1600" dirty="0" smtClean="0"/>
          </a:p>
          <a:p>
            <a:pPr marL="0" indent="0">
              <a:buNone/>
            </a:pPr>
            <a:endParaRPr lang="en-US" sz="1600" dirty="0" smtClean="0"/>
          </a:p>
          <a:p>
            <a:pPr marL="0" indent="0">
              <a:buNone/>
            </a:pPr>
            <a:r>
              <a:rPr lang="en-US" sz="1600" u="sng" dirty="0" smtClean="0"/>
              <a:t>(2) The </a:t>
            </a:r>
            <a:r>
              <a:rPr lang="en-US" sz="1600" u="sng" dirty="0"/>
              <a:t>adoption and guardianship assistance reporting </a:t>
            </a:r>
            <a:r>
              <a:rPr lang="en-US" sz="1600" u="sng" dirty="0" smtClean="0"/>
              <a:t>population </a:t>
            </a:r>
          </a:p>
          <a:p>
            <a:r>
              <a:rPr lang="en-US" sz="1600" dirty="0"/>
              <a:t>I</a:t>
            </a:r>
            <a:r>
              <a:rPr lang="en-US" sz="1600" dirty="0" smtClean="0"/>
              <a:t>ncludes </a:t>
            </a:r>
            <a:r>
              <a:rPr lang="en-US" sz="1600" dirty="0"/>
              <a:t>a child whose adoption or guardianship was finalized during the report period, and the child’s adoptive parents or guardians have a title IV-E adoption or guardianship assistance agreement with the reporting title IV-E agency.</a:t>
            </a:r>
          </a:p>
        </p:txBody>
      </p:sp>
      <p:sp>
        <p:nvSpPr>
          <p:cNvPr id="4" name="Slide Number Placeholder 3"/>
          <p:cNvSpPr>
            <a:spLocks noGrp="1"/>
          </p:cNvSpPr>
          <p:nvPr>
            <p:ph type="sldNum" sz="quarter" idx="12"/>
          </p:nvPr>
        </p:nvSpPr>
        <p:spPr/>
        <p:txBody>
          <a:bodyPr/>
          <a:lstStyle/>
          <a:p>
            <a:fld id="{DB17206C-3CB4-48CC-9373-246493722D3E}" type="slidenum">
              <a:rPr lang="en-US" smtClean="0"/>
              <a:t>13</a:t>
            </a:fld>
            <a:endParaRPr lang="en-US"/>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2286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251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 1355.43 Data </a:t>
            </a:r>
            <a:r>
              <a:rPr lang="en-US" sz="3600" b="1" dirty="0" smtClean="0"/>
              <a:t>Reporting </a:t>
            </a:r>
            <a:br>
              <a:rPr lang="en-US" sz="3600" b="1" dirty="0" smtClean="0"/>
            </a:br>
            <a:r>
              <a:rPr lang="en-US" sz="3600" b="1" dirty="0" smtClean="0"/>
              <a:t>Requirements</a:t>
            </a:r>
            <a:endParaRPr lang="en-US" sz="3600" b="1" dirty="0"/>
          </a:p>
        </p:txBody>
      </p:sp>
      <p:sp>
        <p:nvSpPr>
          <p:cNvPr id="3" name="Content Placeholder 2"/>
          <p:cNvSpPr>
            <a:spLocks noGrp="1"/>
          </p:cNvSpPr>
          <p:nvPr>
            <p:ph idx="1"/>
          </p:nvPr>
        </p:nvSpPr>
        <p:spPr/>
        <p:txBody>
          <a:bodyPr>
            <a:normAutofit fontScale="70000" lnSpcReduction="20000"/>
          </a:bodyPr>
          <a:lstStyle/>
          <a:p>
            <a:r>
              <a:rPr lang="en-US" dirty="0" smtClean="0"/>
              <a:t>There </a:t>
            </a:r>
            <a:r>
              <a:rPr lang="en-US" dirty="0"/>
              <a:t>are two six-month report periods based on the federal fiscal year, October 1 to March 31 and April 1 to September </a:t>
            </a:r>
            <a:r>
              <a:rPr lang="en-US" dirty="0" smtClean="0"/>
              <a:t>30. Title </a:t>
            </a:r>
            <a:r>
              <a:rPr lang="en-US" dirty="0"/>
              <a:t>IV-E agencies </a:t>
            </a:r>
            <a:r>
              <a:rPr lang="en-US" dirty="0" smtClean="0"/>
              <a:t>have up </a:t>
            </a:r>
            <a:r>
              <a:rPr lang="en-US" dirty="0"/>
              <a:t>to 45 days after the end of the report period to transmit the AFCARS data </a:t>
            </a:r>
            <a:r>
              <a:rPr lang="en-US" dirty="0" smtClean="0"/>
              <a:t>files </a:t>
            </a:r>
            <a:r>
              <a:rPr lang="en-US" dirty="0"/>
              <a:t>(i.e., by May 15 and November 14</a:t>
            </a:r>
            <a:r>
              <a:rPr lang="en-US" dirty="0" smtClean="0"/>
              <a:t>).</a:t>
            </a:r>
          </a:p>
          <a:p>
            <a:pPr marL="0" indent="0">
              <a:buNone/>
            </a:pPr>
            <a:r>
              <a:rPr lang="en-US" dirty="0" smtClean="0"/>
              <a:t> </a:t>
            </a:r>
          </a:p>
          <a:p>
            <a:r>
              <a:rPr lang="en-US" dirty="0" smtClean="0"/>
              <a:t>The rule specifies </a:t>
            </a:r>
            <a:r>
              <a:rPr lang="en-US" dirty="0"/>
              <a:t>how the title IV-E agency must report missing </a:t>
            </a:r>
            <a:r>
              <a:rPr lang="en-US" dirty="0" smtClean="0"/>
              <a:t>information.</a:t>
            </a:r>
          </a:p>
          <a:p>
            <a:endParaRPr lang="en-US" dirty="0" smtClean="0"/>
          </a:p>
          <a:p>
            <a:r>
              <a:rPr lang="en-US" dirty="0" smtClean="0"/>
              <a:t>Title </a:t>
            </a:r>
            <a:r>
              <a:rPr lang="en-US" dirty="0"/>
              <a:t>IV-E </a:t>
            </a:r>
            <a:r>
              <a:rPr lang="en-US" dirty="0" smtClean="0"/>
              <a:t>agencies must submit data </a:t>
            </a:r>
            <a:r>
              <a:rPr lang="en-US" dirty="0"/>
              <a:t>files to ACF electronically, in a format according to ACF’s specifications. </a:t>
            </a:r>
            <a:endParaRPr lang="en-US" dirty="0" smtClean="0"/>
          </a:p>
          <a:p>
            <a:pPr marL="0" indent="0">
              <a:buNone/>
            </a:pPr>
            <a:endParaRPr lang="en-US" dirty="0" smtClean="0"/>
          </a:p>
          <a:p>
            <a:r>
              <a:rPr lang="en-US" dirty="0"/>
              <a:t>T</a:t>
            </a:r>
            <a:r>
              <a:rPr lang="en-US" dirty="0" smtClean="0"/>
              <a:t>itle </a:t>
            </a:r>
            <a:r>
              <a:rPr lang="en-US" dirty="0"/>
              <a:t>IV-E agencies must retain all records necessary to comply with the data requirements in sections 1355.41 through 1355.45. T</a:t>
            </a:r>
            <a:r>
              <a:rPr lang="en-US" dirty="0" smtClean="0"/>
              <a:t>his </a:t>
            </a:r>
            <a:r>
              <a:rPr lang="en-US" dirty="0"/>
              <a:t>means the title IV–E agency must keep applicable records until the child is no longer of an age to be in the reporting populations</a:t>
            </a:r>
            <a:r>
              <a:rPr lang="en-US" dirty="0" smtClean="0"/>
              <a:t>. </a:t>
            </a:r>
            <a:endParaRPr lang="en-US" dirty="0"/>
          </a:p>
          <a:p>
            <a:endParaRPr lang="en-US" dirty="0"/>
          </a:p>
        </p:txBody>
      </p:sp>
      <p:sp>
        <p:nvSpPr>
          <p:cNvPr id="4" name="Slide Number Placeholder 3"/>
          <p:cNvSpPr>
            <a:spLocks noGrp="1"/>
          </p:cNvSpPr>
          <p:nvPr>
            <p:ph type="sldNum" sz="quarter" idx="12"/>
          </p:nvPr>
        </p:nvSpPr>
        <p:spPr/>
        <p:txBody>
          <a:bodyPr/>
          <a:lstStyle/>
          <a:p>
            <a:fld id="{DB17206C-3CB4-48CC-9373-246493722D3E}" type="slidenum">
              <a:rPr lang="en-US" smtClean="0"/>
              <a:t>14</a:t>
            </a:fld>
            <a:endParaRPr lang="en-US"/>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1524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5628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07540E9A-20F9-4DC7-B120-5E33FB305B5D}" type="slidenum">
              <a:rPr lang="en-US">
                <a:solidFill>
                  <a:prstClr val="black"/>
                </a:solidFill>
              </a:rPr>
              <a:pPr/>
              <a:t>15</a:t>
            </a:fld>
            <a:endParaRPr lang="en-US">
              <a:solidFill>
                <a:prstClr val="black"/>
              </a:solidFill>
            </a:endParaRPr>
          </a:p>
        </p:txBody>
      </p:sp>
      <p:sp>
        <p:nvSpPr>
          <p:cNvPr id="3073" name="Line 1"/>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6" name="Line 34"/>
          <p:cNvSpPr>
            <a:spLocks noChangeShapeType="1"/>
          </p:cNvSpPr>
          <p:nvPr/>
        </p:nvSpPr>
        <p:spPr bwMode="auto">
          <a:xfrm>
            <a:off x="304800" y="3304309"/>
            <a:ext cx="8229600" cy="0"/>
          </a:xfrm>
          <a:prstGeom prst="line">
            <a:avLst/>
          </a:prstGeom>
          <a:noFill/>
          <a:ln w="6350">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7" name="Rectangle 35"/>
          <p:cNvSpPr>
            <a:spLocks noGrp="1" noChangeArrowheads="1"/>
          </p:cNvSpPr>
          <p:nvPr>
            <p:ph type="title"/>
          </p:nvPr>
        </p:nvSpPr>
        <p:spPr>
          <a:xfrm>
            <a:off x="228600" y="838200"/>
            <a:ext cx="6934200" cy="2286000"/>
          </a:xfrm>
          <a:ln/>
        </p:spPr>
        <p:txBody>
          <a:bodyPr/>
          <a:lstStyle/>
          <a:p>
            <a:pPr algn="ctr"/>
            <a:r>
              <a:rPr lang="en-US" sz="3200" dirty="0"/>
              <a:t/>
            </a:r>
            <a:br>
              <a:rPr lang="en-US" sz="3200" dirty="0"/>
            </a:br>
            <a:r>
              <a:rPr lang="en-US" sz="3200" dirty="0"/>
              <a:t/>
            </a:r>
            <a:br>
              <a:rPr lang="en-US" sz="3200" dirty="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dirty="0" smtClean="0"/>
              <a:t> </a:t>
            </a:r>
            <a:r>
              <a:rPr lang="en-US" sz="3600" dirty="0" smtClean="0"/>
              <a:t/>
            </a:r>
            <a:br>
              <a:rPr lang="en-US" sz="3600" dirty="0" smtClean="0"/>
            </a:br>
            <a:r>
              <a:rPr lang="en-US" sz="3200" dirty="0" smtClean="0"/>
              <a:t/>
            </a:r>
            <a:br>
              <a:rPr lang="en-US" sz="3200" dirty="0" smtClean="0"/>
            </a:br>
            <a:r>
              <a:rPr lang="en-US" sz="3600" dirty="0" smtClean="0">
                <a:solidFill>
                  <a:schemeClr val="tx1"/>
                </a:solidFill>
                <a:latin typeface="Calibri" panose="020F0502020204030204" pitchFamily="34" charset="0"/>
              </a:rPr>
              <a:t>Out-of-Home Care Data File</a:t>
            </a:r>
            <a:endParaRPr lang="en-US" sz="3600" dirty="0">
              <a:solidFill>
                <a:schemeClr val="tx1"/>
              </a:solidFill>
              <a:latin typeface="Calibri" panose="020F0502020204030204" pitchFamily="34" charset="0"/>
            </a:endParaRPr>
          </a:p>
        </p:txBody>
      </p:sp>
      <p:sp>
        <p:nvSpPr>
          <p:cNvPr id="3108" name="Rectangle 36"/>
          <p:cNvSpPr>
            <a:spLocks noGrp="1" noChangeArrowheads="1"/>
          </p:cNvSpPr>
          <p:nvPr>
            <p:ph type="body" idx="1"/>
          </p:nvPr>
        </p:nvSpPr>
        <p:spPr>
          <a:xfrm>
            <a:off x="1524000" y="3581400"/>
            <a:ext cx="5207000" cy="2362200"/>
          </a:xfrm>
          <a:ln/>
        </p:spPr>
        <p:txBody>
          <a:bodyPr/>
          <a:lstStyle/>
          <a:p>
            <a:pPr>
              <a:lnSpc>
                <a:spcPct val="80000"/>
              </a:lnSpc>
              <a:spcBef>
                <a:spcPts val="600"/>
              </a:spcBef>
            </a:pPr>
            <a:r>
              <a:rPr lang="en-US" sz="2500" dirty="0" smtClean="0">
                <a:latin typeface="Calibri" panose="020F0502020204030204" pitchFamily="34" charset="0"/>
              </a:rPr>
              <a:t> </a:t>
            </a:r>
          </a:p>
          <a:p>
            <a:pPr>
              <a:lnSpc>
                <a:spcPct val="80000"/>
              </a:lnSpc>
              <a:spcBef>
                <a:spcPts val="600"/>
              </a:spcBef>
            </a:pPr>
            <a:endParaRPr lang="en-US" sz="2500" dirty="0" smtClean="0"/>
          </a:p>
        </p:txBody>
      </p:sp>
      <p:pic>
        <p:nvPicPr>
          <p:cNvPr id="1026" name="Picture 2" descr="CB_Primary_Logo.jpg"/>
          <p:cNvPicPr>
            <a:picLocks noChangeAspect="1" noChangeArrowheads="1"/>
          </p:cNvPicPr>
          <p:nvPr/>
        </p:nvPicPr>
        <p:blipFill>
          <a:blip r:embed="rId3" cstate="print"/>
          <a:srcRect/>
          <a:stretch>
            <a:fillRect/>
          </a:stretch>
        </p:blipFill>
        <p:spPr bwMode="auto">
          <a:xfrm>
            <a:off x="7467600" y="1371600"/>
            <a:ext cx="962107" cy="1005840"/>
          </a:xfrm>
          <a:prstGeom prst="rect">
            <a:avLst/>
          </a:prstGeom>
          <a:noFill/>
          <a:ln w="9525">
            <a:noFill/>
            <a:miter lim="800000"/>
            <a:headEnd/>
            <a:tailEnd/>
          </a:ln>
        </p:spPr>
      </p:pic>
      <p:sp>
        <p:nvSpPr>
          <p:cNvPr id="2" name="TextBox 1"/>
          <p:cNvSpPr txBox="1"/>
          <p:nvPr/>
        </p:nvSpPr>
        <p:spPr>
          <a:xfrm>
            <a:off x="2286000" y="3810000"/>
            <a:ext cx="3581400" cy="461665"/>
          </a:xfrm>
          <a:prstGeom prst="rect">
            <a:avLst/>
          </a:prstGeom>
          <a:noFill/>
        </p:spPr>
        <p:txBody>
          <a:bodyPr wrap="square" rtlCol="0">
            <a:spAutoFit/>
          </a:bodyPr>
          <a:lstStyle/>
          <a:p>
            <a:r>
              <a:rPr lang="en-US" sz="2400" dirty="0"/>
              <a:t>§ </a:t>
            </a:r>
            <a:r>
              <a:rPr lang="en-US" sz="2400" dirty="0" smtClean="0"/>
              <a:t>1355.44(a) through (h)</a:t>
            </a:r>
            <a:endParaRPr lang="en-US" sz="2400" dirty="0"/>
          </a:p>
        </p:txBody>
      </p:sp>
    </p:spTree>
    <p:extLst>
      <p:ext uri="{BB962C8B-B14F-4D97-AF65-F5344CB8AC3E}">
        <p14:creationId xmlns:p14="http://schemas.microsoft.com/office/powerpoint/2010/main" val="1250158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13" y="1"/>
            <a:ext cx="6694488" cy="1295400"/>
          </a:xfrm>
        </p:spPr>
        <p:txBody>
          <a:bodyPr/>
          <a:lstStyle/>
          <a:p>
            <a:pPr algn="ctr"/>
            <a:r>
              <a:rPr lang="en-US" sz="3200" dirty="0"/>
              <a:t>§ </a:t>
            </a:r>
            <a:r>
              <a:rPr lang="en-US" sz="3200" dirty="0" smtClean="0"/>
              <a:t>1355.44(a) </a:t>
            </a:r>
            <a:r>
              <a:rPr lang="en-US" sz="3200" dirty="0" smtClean="0">
                <a:latin typeface="Calibri" panose="020F0502020204030204" pitchFamily="34" charset="0"/>
              </a:rPr>
              <a:t>General Information</a:t>
            </a:r>
            <a:endParaRPr lang="en-US" sz="3200" dirty="0">
              <a:latin typeface="Calibri" panose="020F0502020204030204" pitchFamily="34" charset="0"/>
            </a:endParaRPr>
          </a:p>
        </p:txBody>
      </p:sp>
      <p:sp>
        <p:nvSpPr>
          <p:cNvPr id="3" name="Content Placeholder 2"/>
          <p:cNvSpPr>
            <a:spLocks noGrp="1"/>
          </p:cNvSpPr>
          <p:nvPr>
            <p:ph idx="1"/>
          </p:nvPr>
        </p:nvSpPr>
        <p:spPr>
          <a:xfrm>
            <a:off x="849312" y="2057400"/>
            <a:ext cx="6923087" cy="3048000"/>
          </a:xfrm>
        </p:spPr>
        <p:txBody>
          <a:bodyPr/>
          <a:lstStyle/>
          <a:p>
            <a:pPr algn="l"/>
            <a:r>
              <a:rPr lang="en-US" sz="2800" dirty="0" smtClean="0"/>
              <a:t>Title IV-E agencies must report general </a:t>
            </a:r>
            <a:r>
              <a:rPr lang="en-US" sz="2800" dirty="0"/>
              <a:t>information such </a:t>
            </a:r>
            <a:r>
              <a:rPr lang="en-US" sz="2800" dirty="0" smtClean="0"/>
              <a:t>as </a:t>
            </a:r>
            <a:r>
              <a:rPr lang="en-US" sz="2800" dirty="0"/>
              <a:t>the title IV-E agency, report date, and </a:t>
            </a:r>
            <a:r>
              <a:rPr lang="en-US" sz="2800" dirty="0" smtClean="0"/>
              <a:t>encrypted record </a:t>
            </a:r>
            <a:r>
              <a:rPr lang="en-US" sz="2800" dirty="0"/>
              <a:t>number of the child in the out-of-home care reporting population.</a:t>
            </a:r>
          </a:p>
          <a:p>
            <a:endParaRPr lang="en-US" sz="2800" dirty="0"/>
          </a:p>
        </p:txBody>
      </p:sp>
      <p:sp>
        <p:nvSpPr>
          <p:cNvPr id="4" name="Slide Number Placeholder 3"/>
          <p:cNvSpPr>
            <a:spLocks noGrp="1"/>
          </p:cNvSpPr>
          <p:nvPr>
            <p:ph type="sldNum" sz="quarter" idx="10"/>
          </p:nvPr>
        </p:nvSpPr>
        <p:spPr/>
        <p:txBody>
          <a:bodyPr/>
          <a:lstStyle/>
          <a:p>
            <a:fld id="{7F406E31-1622-4466-81E7-61C3F6B26843}" type="slidenum">
              <a:rPr lang="en-US" smtClean="0">
                <a:solidFill>
                  <a:prstClr val="black"/>
                </a:solidFill>
              </a:rPr>
              <a:pPr/>
              <a:t>16</a:t>
            </a:fld>
            <a:endParaRPr lang="en-US">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381000"/>
            <a:ext cx="884237"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186047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28449"/>
          </a:xfrm>
        </p:spPr>
        <p:txBody>
          <a:bodyPr>
            <a:noAutofit/>
          </a:bodyPr>
          <a:lstStyle/>
          <a:p>
            <a:r>
              <a:rPr lang="en-US" sz="2400" b="1" dirty="0"/>
              <a:t>§ 1355.44(b) Child </a:t>
            </a:r>
            <a:r>
              <a:rPr lang="en-US" sz="2400" b="1" dirty="0" smtClean="0"/>
              <a:t>Information</a:t>
            </a:r>
            <a:endParaRPr lang="en-US" sz="2400" b="1" dirty="0"/>
          </a:p>
        </p:txBody>
      </p:sp>
      <p:sp>
        <p:nvSpPr>
          <p:cNvPr id="3" name="Content Placeholder 2"/>
          <p:cNvSpPr>
            <a:spLocks noGrp="1"/>
          </p:cNvSpPr>
          <p:nvPr>
            <p:ph idx="1"/>
          </p:nvPr>
        </p:nvSpPr>
        <p:spPr>
          <a:xfrm>
            <a:off x="385899" y="1003087"/>
            <a:ext cx="8229600" cy="5169113"/>
          </a:xfrm>
        </p:spPr>
        <p:txBody>
          <a:bodyPr>
            <a:noAutofit/>
          </a:bodyPr>
          <a:lstStyle/>
          <a:p>
            <a:pPr marL="0" indent="0">
              <a:buNone/>
            </a:pPr>
            <a:r>
              <a:rPr lang="en-US" sz="1800" dirty="0" smtClean="0"/>
              <a:t>This section reflects information on the child’s characteristics. </a:t>
            </a:r>
          </a:p>
          <a:p>
            <a:pPr marL="0" indent="0">
              <a:buNone/>
            </a:pPr>
            <a:endParaRPr lang="en-US" sz="1600" dirty="0"/>
          </a:p>
          <a:p>
            <a:r>
              <a:rPr lang="en-US" sz="1800" dirty="0" smtClean="0"/>
              <a:t>Health </a:t>
            </a:r>
            <a:r>
              <a:rPr lang="en-US" sz="1800" dirty="0"/>
              <a:t>assessment during current out-of-home care episode, date and whether timely.</a:t>
            </a:r>
          </a:p>
          <a:p>
            <a:r>
              <a:rPr lang="en-US" sz="1800" dirty="0" smtClean="0"/>
              <a:t>Whether </a:t>
            </a:r>
            <a:r>
              <a:rPr lang="en-US" sz="1800" dirty="0"/>
              <a:t>the child has an </a:t>
            </a:r>
            <a:r>
              <a:rPr lang="en-US" sz="1800" dirty="0" smtClean="0"/>
              <a:t> Individualized Education Program (</a:t>
            </a:r>
            <a:r>
              <a:rPr lang="en-US" sz="1800" dirty="0" err="1" smtClean="0"/>
              <a:t>IEP</a:t>
            </a:r>
            <a:r>
              <a:rPr lang="en-US" sz="1800" smtClean="0"/>
              <a:t>) plan or </a:t>
            </a:r>
            <a:r>
              <a:rPr lang="en-US" sz="1800" dirty="0" smtClean="0"/>
              <a:t>Individualized Family Service Program (</a:t>
            </a:r>
            <a:r>
              <a:rPr lang="en-US" sz="1800" dirty="0" err="1" smtClean="0"/>
              <a:t>IFSP</a:t>
            </a:r>
            <a:r>
              <a:rPr lang="en-US" sz="1800" dirty="0" smtClean="0"/>
              <a:t>) plan, </a:t>
            </a:r>
            <a:r>
              <a:rPr lang="en-US" sz="1800" dirty="0"/>
              <a:t>educational enrollment status, grade level, and whether the child is enrolled or is in the process of enrolling in a new school prompted by an initial placement into foster care or a placement change.</a:t>
            </a:r>
          </a:p>
          <a:p>
            <a:r>
              <a:rPr lang="en-US" sz="1800" dirty="0" smtClean="0"/>
              <a:t>Whether </a:t>
            </a:r>
            <a:r>
              <a:rPr lang="en-US" sz="1800" dirty="0"/>
              <a:t>the child is pregnant or ever fathered/bore children.</a:t>
            </a:r>
          </a:p>
          <a:p>
            <a:r>
              <a:rPr lang="en-US" sz="1800" dirty="0" smtClean="0"/>
              <a:t>Whether </a:t>
            </a:r>
            <a:r>
              <a:rPr lang="en-US" sz="1800" dirty="0"/>
              <a:t>the child experienced a prior </a:t>
            </a:r>
            <a:r>
              <a:rPr lang="en-US" sz="1800" dirty="0" err="1"/>
              <a:t>intercountry</a:t>
            </a:r>
            <a:r>
              <a:rPr lang="en-US" sz="1800" dirty="0"/>
              <a:t> adoption.</a:t>
            </a:r>
          </a:p>
          <a:p>
            <a:r>
              <a:rPr lang="en-US" sz="1800" dirty="0" smtClean="0"/>
              <a:t>Whether </a:t>
            </a:r>
            <a:r>
              <a:rPr lang="en-US" sz="1800" dirty="0"/>
              <a:t>the child experienced a prior guardianship and if yes, most recent </a:t>
            </a:r>
            <a:r>
              <a:rPr lang="en-US" sz="1800" dirty="0" smtClean="0"/>
              <a:t>date.</a:t>
            </a:r>
            <a:endParaRPr lang="en-US" sz="1800" dirty="0"/>
          </a:p>
          <a:p>
            <a:r>
              <a:rPr lang="en-US" sz="1800" dirty="0" smtClean="0"/>
              <a:t>Total </a:t>
            </a:r>
            <a:r>
              <a:rPr lang="en-US" sz="1800" dirty="0"/>
              <a:t>number of siblings, number of siblings in foster care and placed with child in current living arrangement.</a:t>
            </a:r>
          </a:p>
          <a:p>
            <a:r>
              <a:rPr lang="en-US" sz="1800" dirty="0"/>
              <a:t>Child’s sexual orientation (for 14 year </a:t>
            </a:r>
            <a:r>
              <a:rPr lang="en-US" sz="1800" dirty="0" smtClean="0"/>
              <a:t>olds </a:t>
            </a:r>
            <a:r>
              <a:rPr lang="en-US" sz="1800" dirty="0"/>
              <a:t>and older</a:t>
            </a:r>
            <a:r>
              <a:rPr lang="en-US" sz="1800" dirty="0" smtClean="0"/>
              <a:t>). </a:t>
            </a:r>
          </a:p>
          <a:p>
            <a:r>
              <a:rPr lang="en-US" sz="1800" dirty="0" smtClean="0"/>
              <a:t>For states only, ICWA-related </a:t>
            </a:r>
            <a:r>
              <a:rPr lang="en-US" sz="1800" dirty="0"/>
              <a:t>data elements: reason to know a child is an Indian child as defined in ICWA, court determine ICWA applies, notification of child custody proceedings, transfers to tribal </a:t>
            </a:r>
            <a:r>
              <a:rPr lang="en-US" sz="1800" dirty="0" smtClean="0"/>
              <a:t>court.</a:t>
            </a:r>
            <a:endParaRPr lang="en-US" sz="1800" dirty="0"/>
          </a:p>
        </p:txBody>
      </p:sp>
      <p:sp>
        <p:nvSpPr>
          <p:cNvPr id="4" name="Slide Number Placeholder 3"/>
          <p:cNvSpPr>
            <a:spLocks noGrp="1"/>
          </p:cNvSpPr>
          <p:nvPr>
            <p:ph type="sldNum" sz="quarter" idx="12"/>
          </p:nvPr>
        </p:nvSpPr>
        <p:spPr/>
        <p:txBody>
          <a:bodyPr/>
          <a:lstStyle/>
          <a:p>
            <a:fld id="{DB17206C-3CB4-48CC-9373-246493722D3E}" type="slidenum">
              <a:rPr lang="en-US" smtClean="0"/>
              <a:t>17</a:t>
            </a:fld>
            <a:endParaRPr lang="en-US"/>
          </a:p>
        </p:txBody>
      </p:sp>
      <p:pic>
        <p:nvPicPr>
          <p:cNvPr id="204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76201"/>
            <a:ext cx="887413" cy="92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0977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944562"/>
          </a:xfrm>
        </p:spPr>
        <p:txBody>
          <a:bodyPr>
            <a:noAutofit/>
          </a:bodyPr>
          <a:lstStyle/>
          <a:p>
            <a:r>
              <a:rPr lang="en-US" sz="3200" b="1" dirty="0"/>
              <a:t>§ </a:t>
            </a:r>
            <a:r>
              <a:rPr lang="en-US" sz="3200" b="1" dirty="0" smtClean="0"/>
              <a:t>1355.44(c) Parent </a:t>
            </a:r>
            <a:r>
              <a:rPr lang="en-US" sz="3200" b="1" dirty="0"/>
              <a:t>or legal guardian information </a:t>
            </a:r>
          </a:p>
        </p:txBody>
      </p:sp>
      <p:sp>
        <p:nvSpPr>
          <p:cNvPr id="3" name="Content Placeholder 2"/>
          <p:cNvSpPr>
            <a:spLocks noGrp="1"/>
          </p:cNvSpPr>
          <p:nvPr>
            <p:ph idx="1"/>
          </p:nvPr>
        </p:nvSpPr>
        <p:spPr>
          <a:xfrm>
            <a:off x="457200" y="1295400"/>
            <a:ext cx="8229600" cy="4495800"/>
          </a:xfrm>
        </p:spPr>
        <p:txBody>
          <a:bodyPr>
            <a:noAutofit/>
          </a:bodyPr>
          <a:lstStyle/>
          <a:p>
            <a:pPr marL="0" indent="0">
              <a:buNone/>
            </a:pPr>
            <a:r>
              <a:rPr lang="en-US" sz="1800" dirty="0" smtClean="0"/>
              <a:t>This section reflects information on the child’s parent or legal guardian , including parental rights. </a:t>
            </a:r>
          </a:p>
          <a:p>
            <a:pPr marL="0" indent="0">
              <a:buNone/>
            </a:pPr>
            <a:endParaRPr lang="en-US" sz="1800" dirty="0" smtClean="0"/>
          </a:p>
          <a:p>
            <a:pPr>
              <a:spcAft>
                <a:spcPts val="1200"/>
              </a:spcAft>
            </a:pPr>
            <a:r>
              <a:rPr lang="en-US" sz="1800" dirty="0" smtClean="0"/>
              <a:t>Tribal </a:t>
            </a:r>
            <a:r>
              <a:rPr lang="en-US" sz="1800" dirty="0"/>
              <a:t>membership for mother and father.   </a:t>
            </a:r>
          </a:p>
          <a:p>
            <a:pPr>
              <a:spcAft>
                <a:spcPts val="1200"/>
              </a:spcAft>
            </a:pPr>
            <a:r>
              <a:rPr lang="en-US" sz="1800" dirty="0" smtClean="0"/>
              <a:t>Whether </a:t>
            </a:r>
            <a:r>
              <a:rPr lang="en-US" sz="1800" dirty="0"/>
              <a:t>a termination/modification of parental rights is voluntary or involuntary.</a:t>
            </a:r>
          </a:p>
          <a:p>
            <a:pPr>
              <a:spcAft>
                <a:spcPts val="1200"/>
              </a:spcAft>
            </a:pPr>
            <a:r>
              <a:rPr lang="en-US" sz="1800" dirty="0" smtClean="0"/>
              <a:t>Termination/modification </a:t>
            </a:r>
            <a:r>
              <a:rPr lang="en-US" sz="1800" dirty="0"/>
              <a:t>of parental rights petition date.</a:t>
            </a:r>
          </a:p>
          <a:p>
            <a:pPr>
              <a:spcAft>
                <a:spcPts val="1200"/>
              </a:spcAft>
            </a:pPr>
            <a:r>
              <a:rPr lang="en-US" sz="1800" dirty="0" smtClean="0"/>
              <a:t>For states only, data </a:t>
            </a:r>
            <a:r>
              <a:rPr lang="en-US" sz="1800" dirty="0"/>
              <a:t>elements on involuntary and voluntary termination/modifications under ICWA </a:t>
            </a:r>
            <a:r>
              <a:rPr lang="en-US" sz="1800" dirty="0" smtClean="0"/>
              <a:t>(</a:t>
            </a:r>
            <a:r>
              <a:rPr lang="en-US" sz="1800" dirty="0"/>
              <a:t>e.g., whether the state court found beyond a reasonable doubt that continued custody of the Indian child by the parent or Indian custodian is likely to result in serious emotional or physical damage to the Indian child in accordance with 25 U.S.C. 1912(f)). </a:t>
            </a:r>
          </a:p>
          <a:p>
            <a:pPr marL="0" indent="0">
              <a:buNone/>
            </a:pPr>
            <a:endParaRPr lang="en-US" sz="1100" dirty="0" smtClean="0"/>
          </a:p>
          <a:p>
            <a:pPr marL="0" indent="0">
              <a:buNone/>
            </a:pPr>
            <a:endParaRPr lang="en-US" sz="1600" dirty="0"/>
          </a:p>
        </p:txBody>
      </p:sp>
      <p:sp>
        <p:nvSpPr>
          <p:cNvPr id="4" name="Slide Number Placeholder 3"/>
          <p:cNvSpPr>
            <a:spLocks noGrp="1"/>
          </p:cNvSpPr>
          <p:nvPr>
            <p:ph type="sldNum" sz="quarter" idx="12"/>
          </p:nvPr>
        </p:nvSpPr>
        <p:spPr/>
        <p:txBody>
          <a:bodyPr/>
          <a:lstStyle/>
          <a:p>
            <a:fld id="{DB17206C-3CB4-48CC-9373-246493722D3E}" type="slidenum">
              <a:rPr lang="en-US" smtClean="0"/>
              <a:t>18</a:t>
            </a:fld>
            <a:endParaRPr lang="en-US"/>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76201"/>
            <a:ext cx="887413" cy="92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719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2"/>
            <a:ext cx="8229600" cy="926886"/>
          </a:xfrm>
        </p:spPr>
        <p:txBody>
          <a:bodyPr>
            <a:normAutofit/>
          </a:bodyPr>
          <a:lstStyle/>
          <a:p>
            <a:r>
              <a:rPr lang="en-US" sz="3200" b="1" dirty="0"/>
              <a:t>§ 1355.44(d) </a:t>
            </a:r>
            <a:r>
              <a:rPr lang="en-US" sz="3200" b="1" dirty="0" smtClean="0"/>
              <a:t>Removal Information</a:t>
            </a:r>
            <a:endParaRPr lang="en-US" sz="3200" b="1" dirty="0"/>
          </a:p>
        </p:txBody>
      </p:sp>
      <p:sp>
        <p:nvSpPr>
          <p:cNvPr id="3" name="Content Placeholder 2"/>
          <p:cNvSpPr>
            <a:spLocks noGrp="1"/>
          </p:cNvSpPr>
          <p:nvPr>
            <p:ph idx="1"/>
          </p:nvPr>
        </p:nvSpPr>
        <p:spPr>
          <a:xfrm>
            <a:off x="367506" y="1371600"/>
            <a:ext cx="8229600" cy="4312920"/>
          </a:xfrm>
        </p:spPr>
        <p:txBody>
          <a:bodyPr>
            <a:noAutofit/>
          </a:bodyPr>
          <a:lstStyle/>
          <a:p>
            <a:pPr marL="0" indent="0">
              <a:buNone/>
            </a:pPr>
            <a:r>
              <a:rPr lang="en-US" sz="1800" dirty="0" smtClean="0"/>
              <a:t>The removal section reflects information about each of the child’s removal episodes instead of information on just the current removal episode.</a:t>
            </a:r>
          </a:p>
          <a:p>
            <a:pPr marL="0" indent="0">
              <a:buNone/>
            </a:pPr>
            <a:endParaRPr lang="en-US" sz="1800" dirty="0"/>
          </a:p>
          <a:p>
            <a:pPr>
              <a:spcAft>
                <a:spcPts val="1200"/>
              </a:spcAft>
            </a:pPr>
            <a:r>
              <a:rPr lang="en-US" sz="1800" dirty="0" smtClean="0"/>
              <a:t>Environment </a:t>
            </a:r>
            <a:r>
              <a:rPr lang="en-US" sz="1800" dirty="0"/>
              <a:t>at </a:t>
            </a:r>
            <a:r>
              <a:rPr lang="en-US" sz="1800" dirty="0" smtClean="0"/>
              <a:t>removal – household or a facility.</a:t>
            </a:r>
            <a:endParaRPr lang="en-US" sz="1800" dirty="0"/>
          </a:p>
          <a:p>
            <a:pPr>
              <a:spcAft>
                <a:spcPts val="1200"/>
              </a:spcAft>
            </a:pPr>
            <a:r>
              <a:rPr lang="en-US" sz="1800" dirty="0" smtClean="0"/>
              <a:t>Whether </a:t>
            </a:r>
            <a:r>
              <a:rPr lang="en-US" sz="1800" dirty="0"/>
              <a:t>a child is a victim of sex trafficking prior to entering foster care or while in foster care and if yes, whether the agency  reported it to law enforcement and date.</a:t>
            </a:r>
          </a:p>
          <a:p>
            <a:pPr>
              <a:spcAft>
                <a:spcPts val="1200"/>
              </a:spcAft>
            </a:pPr>
            <a:r>
              <a:rPr lang="en-US" sz="1800" dirty="0" smtClean="0"/>
              <a:t>For states only, ICWA </a:t>
            </a:r>
            <a:r>
              <a:rPr lang="en-US" sz="1800" dirty="0"/>
              <a:t>related data elements on removals under ICWA </a:t>
            </a:r>
            <a:r>
              <a:rPr lang="en-US" sz="1800" dirty="0" smtClean="0"/>
              <a:t>(</a:t>
            </a:r>
            <a:r>
              <a:rPr lang="en-US" sz="1800" dirty="0"/>
              <a:t>e.g., whether the court order for foster care placement was made as a result of clear and convincing evidence that continued custody of the Indian child by the parent or Indian custodian was likely to result in serious emotional or physical damage to the Indian child in accordance with 25 U.S.C. 1912(e) and 25 CFR 121(a)). </a:t>
            </a:r>
          </a:p>
          <a:p>
            <a:pPr marL="0" indent="0">
              <a:buNone/>
            </a:pPr>
            <a:endParaRPr lang="en-US" sz="1600" dirty="0"/>
          </a:p>
          <a:p>
            <a:endParaRPr lang="en-US" sz="1600" dirty="0"/>
          </a:p>
        </p:txBody>
      </p:sp>
      <p:sp>
        <p:nvSpPr>
          <p:cNvPr id="4" name="Slide Number Placeholder 3"/>
          <p:cNvSpPr>
            <a:spLocks noGrp="1"/>
          </p:cNvSpPr>
          <p:nvPr>
            <p:ph type="sldNum" sz="quarter" idx="12"/>
          </p:nvPr>
        </p:nvSpPr>
        <p:spPr/>
        <p:txBody>
          <a:bodyPr/>
          <a:lstStyle/>
          <a:p>
            <a:fld id="{DB17206C-3CB4-48CC-9373-246493722D3E}" type="slidenum">
              <a:rPr lang="en-US" smtClean="0"/>
              <a:t>19</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76201"/>
            <a:ext cx="887413" cy="92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6177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endParaRPr lang="en-US" sz="2800" dirty="0" smtClean="0"/>
          </a:p>
          <a:p>
            <a:r>
              <a:rPr lang="en-US" sz="2800" dirty="0" smtClean="0"/>
              <a:t>AFCARS Purpose and Background</a:t>
            </a:r>
          </a:p>
          <a:p>
            <a:r>
              <a:rPr lang="en-US" sz="2800" dirty="0" smtClean="0"/>
              <a:t>Public Comment </a:t>
            </a:r>
          </a:p>
          <a:p>
            <a:r>
              <a:rPr lang="en-US" sz="2800" dirty="0" smtClean="0"/>
              <a:t>Scope, Reporting Population, and Data Reporting Requirements </a:t>
            </a:r>
          </a:p>
          <a:p>
            <a:r>
              <a:rPr lang="en-US" sz="2800" dirty="0" smtClean="0"/>
              <a:t>Out-of-Home Data File</a:t>
            </a:r>
          </a:p>
          <a:p>
            <a:r>
              <a:rPr lang="en-US" sz="2800" dirty="0" smtClean="0"/>
              <a:t>Adoption and Guardianship Assistance Data File</a:t>
            </a:r>
          </a:p>
        </p:txBody>
      </p:sp>
      <p:sp>
        <p:nvSpPr>
          <p:cNvPr id="4" name="Slide Number Placeholder 3"/>
          <p:cNvSpPr>
            <a:spLocks noGrp="1"/>
          </p:cNvSpPr>
          <p:nvPr>
            <p:ph type="sldNum" sz="quarter" idx="12"/>
          </p:nvPr>
        </p:nvSpPr>
        <p:spPr/>
        <p:txBody>
          <a:bodyPr/>
          <a:lstStyle/>
          <a:p>
            <a:fld id="{DB17206C-3CB4-48CC-9373-246493722D3E}" type="slidenum">
              <a:rPr lang="en-US" smtClean="0"/>
              <a:t>2</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1524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0873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1"/>
            <a:ext cx="8229600" cy="1066799"/>
          </a:xfrm>
        </p:spPr>
        <p:txBody>
          <a:bodyPr>
            <a:normAutofit fontScale="90000"/>
          </a:bodyPr>
          <a:lstStyle/>
          <a:p>
            <a:r>
              <a:rPr lang="en-US" sz="3200" b="1" dirty="0"/>
              <a:t>§ 1355.44(e) </a:t>
            </a:r>
            <a:r>
              <a:rPr lang="en-US" sz="3200" b="1" dirty="0" smtClean="0"/>
              <a:t>Living Arrangement and </a:t>
            </a:r>
            <a:br>
              <a:rPr lang="en-US" sz="3200" b="1" dirty="0" smtClean="0"/>
            </a:br>
            <a:r>
              <a:rPr lang="en-US" sz="3200" b="1" dirty="0" smtClean="0"/>
              <a:t>Provider Information</a:t>
            </a:r>
            <a:endParaRPr lang="en-US" sz="3200" b="1" dirty="0"/>
          </a:p>
        </p:txBody>
      </p:sp>
      <p:sp>
        <p:nvSpPr>
          <p:cNvPr id="3" name="Content Placeholder 2"/>
          <p:cNvSpPr>
            <a:spLocks noGrp="1"/>
          </p:cNvSpPr>
          <p:nvPr>
            <p:ph idx="1"/>
          </p:nvPr>
        </p:nvSpPr>
        <p:spPr>
          <a:xfrm>
            <a:off x="457200" y="1600200"/>
            <a:ext cx="8229600" cy="3962400"/>
          </a:xfrm>
        </p:spPr>
        <p:txBody>
          <a:bodyPr>
            <a:noAutofit/>
          </a:bodyPr>
          <a:lstStyle/>
          <a:p>
            <a:pPr marL="0" lvl="0" indent="0">
              <a:buNone/>
            </a:pPr>
            <a:endParaRPr lang="en-US" sz="1800" i="1" u="sng" dirty="0" smtClean="0">
              <a:solidFill>
                <a:prstClr val="black"/>
              </a:solidFill>
            </a:endParaRPr>
          </a:p>
          <a:p>
            <a:pPr marL="0" indent="0">
              <a:buNone/>
            </a:pPr>
            <a:r>
              <a:rPr lang="en-US" sz="1800" dirty="0" smtClean="0"/>
              <a:t>This section reflects </a:t>
            </a:r>
            <a:r>
              <a:rPr lang="en-US" sz="1800" dirty="0"/>
              <a:t>information about </a:t>
            </a:r>
            <a:r>
              <a:rPr lang="en-US" sz="1800" dirty="0" smtClean="0"/>
              <a:t>each </a:t>
            </a:r>
            <a:r>
              <a:rPr lang="en-US" sz="1800" dirty="0"/>
              <a:t>of the child’s </a:t>
            </a:r>
            <a:r>
              <a:rPr lang="en-US" sz="1800" dirty="0" smtClean="0"/>
              <a:t>living arrangements and the foster parents instead of information on the current living arrangement  as of the end of the report period. </a:t>
            </a:r>
            <a:endParaRPr lang="en-US" sz="1800" dirty="0"/>
          </a:p>
          <a:p>
            <a:pPr marL="0" lvl="0" indent="0">
              <a:buNone/>
            </a:pPr>
            <a:endParaRPr lang="en-US" sz="1800" i="1" u="sng" dirty="0">
              <a:solidFill>
                <a:prstClr val="black"/>
              </a:solidFill>
            </a:endParaRPr>
          </a:p>
          <a:p>
            <a:pPr lvl="0">
              <a:spcAft>
                <a:spcPts val="1200"/>
              </a:spcAft>
            </a:pPr>
            <a:r>
              <a:rPr lang="en-US" sz="1800" dirty="0" smtClean="0">
                <a:solidFill>
                  <a:prstClr val="black"/>
                </a:solidFill>
              </a:rPr>
              <a:t>Information </a:t>
            </a:r>
            <a:r>
              <a:rPr lang="en-US" sz="1800" dirty="0">
                <a:solidFill>
                  <a:prstClr val="black"/>
                </a:solidFill>
              </a:rPr>
              <a:t>on foster parents: child’s relationship, tribal membership, sex, and sexual orientation.</a:t>
            </a:r>
          </a:p>
          <a:p>
            <a:pPr lvl="0">
              <a:spcAft>
                <a:spcPts val="1200"/>
              </a:spcAft>
            </a:pPr>
            <a:r>
              <a:rPr lang="en-US" sz="1800" dirty="0" smtClean="0">
                <a:solidFill>
                  <a:prstClr val="black"/>
                </a:solidFill>
              </a:rPr>
              <a:t>For states only, ICWA-related </a:t>
            </a:r>
            <a:r>
              <a:rPr lang="en-US" sz="1800" dirty="0">
                <a:solidFill>
                  <a:prstClr val="black"/>
                </a:solidFill>
              </a:rPr>
              <a:t>data elements on foster care and pre-adoptive placement preferences that were available and with whom the child is currently placed, and for the child whose current placement is not an ICWA preference, whether there was good cause to not follow placement </a:t>
            </a:r>
            <a:r>
              <a:rPr lang="en-US" sz="1800" dirty="0" smtClean="0">
                <a:solidFill>
                  <a:prstClr val="black"/>
                </a:solidFill>
              </a:rPr>
              <a:t>preferences. </a:t>
            </a:r>
            <a:endParaRPr lang="en-US" sz="1800" dirty="0"/>
          </a:p>
        </p:txBody>
      </p:sp>
      <p:sp>
        <p:nvSpPr>
          <p:cNvPr id="4" name="Slide Number Placeholder 3"/>
          <p:cNvSpPr>
            <a:spLocks noGrp="1"/>
          </p:cNvSpPr>
          <p:nvPr>
            <p:ph type="sldNum" sz="quarter" idx="12"/>
          </p:nvPr>
        </p:nvSpPr>
        <p:spPr/>
        <p:txBody>
          <a:bodyPr/>
          <a:lstStyle/>
          <a:p>
            <a:fld id="{DB17206C-3CB4-48CC-9373-246493722D3E}" type="slidenum">
              <a:rPr lang="en-US" smtClean="0"/>
              <a:t>20</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76201"/>
            <a:ext cx="887413" cy="92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8563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 1355.44(f) </a:t>
            </a:r>
            <a:r>
              <a:rPr lang="en-US" sz="3200" b="1" dirty="0" smtClean="0"/>
              <a:t>Permanency Planning</a:t>
            </a:r>
            <a:endParaRPr lang="en-US" sz="3200" b="1" dirty="0"/>
          </a:p>
        </p:txBody>
      </p:sp>
      <p:sp>
        <p:nvSpPr>
          <p:cNvPr id="3" name="Content Placeholder 2"/>
          <p:cNvSpPr>
            <a:spLocks noGrp="1"/>
          </p:cNvSpPr>
          <p:nvPr>
            <p:ph idx="1"/>
          </p:nvPr>
        </p:nvSpPr>
        <p:spPr>
          <a:xfrm>
            <a:off x="457200" y="1371600"/>
            <a:ext cx="8229600" cy="4495800"/>
          </a:xfrm>
        </p:spPr>
        <p:txBody>
          <a:bodyPr>
            <a:noAutofit/>
          </a:bodyPr>
          <a:lstStyle/>
          <a:p>
            <a:pPr marL="0" indent="0">
              <a:buNone/>
            </a:pPr>
            <a:r>
              <a:rPr lang="en-US" sz="1800" dirty="0" smtClean="0"/>
              <a:t>The section reflects information on permanency planning for the child and family and is a combination </a:t>
            </a:r>
            <a:r>
              <a:rPr lang="en-US" sz="1800" dirty="0"/>
              <a:t>of </a:t>
            </a:r>
            <a:r>
              <a:rPr lang="en-US" sz="1800" dirty="0" smtClean="0"/>
              <a:t>ongoing (historical) </a:t>
            </a:r>
            <a:r>
              <a:rPr lang="en-US" sz="1800" dirty="0"/>
              <a:t>and point-in-time </a:t>
            </a:r>
            <a:r>
              <a:rPr lang="en-US" sz="1800" dirty="0" smtClean="0"/>
              <a:t>information. </a:t>
            </a:r>
          </a:p>
          <a:p>
            <a:pPr marL="0" indent="0">
              <a:buNone/>
            </a:pPr>
            <a:endParaRPr lang="en-US" sz="1800" dirty="0" smtClean="0"/>
          </a:p>
          <a:p>
            <a:pPr>
              <a:spcAft>
                <a:spcPts val="1200"/>
              </a:spcAft>
            </a:pPr>
            <a:r>
              <a:rPr lang="en-US" sz="1800" dirty="0" smtClean="0"/>
              <a:t>The </a:t>
            </a:r>
            <a:r>
              <a:rPr lang="en-US" sz="1800" dirty="0"/>
              <a:t>date of each periodic review and permanency hearing.</a:t>
            </a:r>
          </a:p>
          <a:p>
            <a:pPr>
              <a:spcAft>
                <a:spcPts val="1200"/>
              </a:spcAft>
            </a:pPr>
            <a:r>
              <a:rPr lang="en-US" sz="1800" dirty="0" smtClean="0"/>
              <a:t>The </a:t>
            </a:r>
            <a:r>
              <a:rPr lang="en-US" sz="1800" dirty="0"/>
              <a:t>date and location of each caseworker visit.  </a:t>
            </a:r>
          </a:p>
          <a:p>
            <a:pPr>
              <a:spcAft>
                <a:spcPts val="1200"/>
              </a:spcAft>
            </a:pPr>
            <a:r>
              <a:rPr lang="en-US" sz="1800" dirty="0" smtClean="0"/>
              <a:t>Whether </a:t>
            </a:r>
            <a:r>
              <a:rPr lang="en-US" sz="1800" dirty="0"/>
              <a:t>the child </a:t>
            </a:r>
            <a:r>
              <a:rPr lang="en-US" sz="1800" dirty="0" smtClean="0"/>
              <a:t>was found </a:t>
            </a:r>
            <a:r>
              <a:rPr lang="en-US" sz="1800" dirty="0"/>
              <a:t>to be adjudicated delinquent or a status offender during the report period.</a:t>
            </a:r>
          </a:p>
          <a:p>
            <a:pPr>
              <a:spcAft>
                <a:spcPts val="1200"/>
              </a:spcAft>
            </a:pPr>
            <a:r>
              <a:rPr lang="en-US" sz="1800" dirty="0" smtClean="0"/>
              <a:t>Whether </a:t>
            </a:r>
            <a:r>
              <a:rPr lang="en-US" sz="1800" dirty="0"/>
              <a:t>the child has a transition plan and the plan date.</a:t>
            </a:r>
          </a:p>
          <a:p>
            <a:pPr>
              <a:spcAft>
                <a:spcPts val="1200"/>
              </a:spcAft>
            </a:pPr>
            <a:r>
              <a:rPr lang="en-US" sz="1800" dirty="0" smtClean="0"/>
              <a:t>For states only, ICWA-related </a:t>
            </a:r>
            <a:r>
              <a:rPr lang="en-US" sz="1800" dirty="0"/>
              <a:t>data </a:t>
            </a:r>
            <a:r>
              <a:rPr lang="en-US" sz="1800" dirty="0" smtClean="0"/>
              <a:t>elements </a:t>
            </a:r>
            <a:r>
              <a:rPr lang="en-US" sz="1800" dirty="0"/>
              <a:t>on all of the active efforts that apply once the child enters (and prior to) </a:t>
            </a:r>
            <a:r>
              <a:rPr lang="en-US" sz="1800" dirty="0" smtClean="0"/>
              <a:t>foster care through </a:t>
            </a:r>
            <a:r>
              <a:rPr lang="en-US" sz="1800" dirty="0"/>
              <a:t>the child’s exit </a:t>
            </a:r>
            <a:r>
              <a:rPr lang="en-US" sz="1800" dirty="0" smtClean="0"/>
              <a:t>from foster care.    </a:t>
            </a:r>
            <a:endParaRPr lang="en-US" sz="1800" dirty="0" smtClean="0">
              <a:solidFill>
                <a:srgbClr val="FF0000"/>
              </a:solidFill>
            </a:endParaRPr>
          </a:p>
          <a:p>
            <a:pPr marL="0" indent="0">
              <a:buNone/>
            </a:pPr>
            <a:endParaRPr lang="en-US" sz="1800" dirty="0"/>
          </a:p>
        </p:txBody>
      </p:sp>
      <p:sp>
        <p:nvSpPr>
          <p:cNvPr id="4" name="Slide Number Placeholder 3"/>
          <p:cNvSpPr>
            <a:spLocks noGrp="1"/>
          </p:cNvSpPr>
          <p:nvPr>
            <p:ph type="sldNum" sz="quarter" idx="12"/>
          </p:nvPr>
        </p:nvSpPr>
        <p:spPr/>
        <p:txBody>
          <a:bodyPr/>
          <a:lstStyle/>
          <a:p>
            <a:fld id="{DB17206C-3CB4-48CC-9373-246493722D3E}" type="slidenum">
              <a:rPr lang="en-US" smtClean="0"/>
              <a:t>21</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34636"/>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3613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 1355.44(g) </a:t>
            </a:r>
            <a:r>
              <a:rPr lang="en-US" sz="3200" b="1" dirty="0" smtClean="0"/>
              <a:t>General Exit Information</a:t>
            </a:r>
            <a:endParaRPr lang="en-US" sz="3200" b="1"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sz="2400" dirty="0"/>
              <a:t>This section reflects  exit information for each of the child’s out-of-home care episodes</a:t>
            </a:r>
          </a:p>
          <a:p>
            <a:pPr marL="0" indent="0">
              <a:buNone/>
            </a:pPr>
            <a:endParaRPr lang="en-US" sz="2400" i="1" u="sng" dirty="0" smtClean="0"/>
          </a:p>
          <a:p>
            <a:r>
              <a:rPr lang="en-US" sz="2400" dirty="0" smtClean="0"/>
              <a:t>Date of exit from out-of-home care.</a:t>
            </a:r>
          </a:p>
          <a:p>
            <a:r>
              <a:rPr lang="en-US" sz="2400" dirty="0" smtClean="0"/>
              <a:t>Outcome (discharge reason). </a:t>
            </a:r>
          </a:p>
          <a:p>
            <a:r>
              <a:rPr lang="en-US" sz="2400" dirty="0" smtClean="0"/>
              <a:t>If the child’s exit reason is a transfer to another agency, the </a:t>
            </a:r>
            <a:r>
              <a:rPr lang="en-US" sz="2400" dirty="0"/>
              <a:t>type of </a:t>
            </a:r>
            <a:r>
              <a:rPr lang="en-US" sz="2400" dirty="0" smtClean="0"/>
              <a:t>agency.</a:t>
            </a:r>
          </a:p>
          <a:p>
            <a:pPr marL="0" indent="0">
              <a:buNone/>
            </a:pPr>
            <a:endParaRPr lang="en-US" sz="2200" dirty="0"/>
          </a:p>
          <a:p>
            <a:endParaRPr lang="en-US" sz="2200" dirty="0" smtClean="0"/>
          </a:p>
        </p:txBody>
      </p:sp>
      <p:sp>
        <p:nvSpPr>
          <p:cNvPr id="4" name="Slide Number Placeholder 3"/>
          <p:cNvSpPr>
            <a:spLocks noGrp="1"/>
          </p:cNvSpPr>
          <p:nvPr>
            <p:ph type="sldNum" sz="quarter" idx="12"/>
          </p:nvPr>
        </p:nvSpPr>
        <p:spPr/>
        <p:txBody>
          <a:bodyPr/>
          <a:lstStyle/>
          <a:p>
            <a:fld id="{DB17206C-3CB4-48CC-9373-246493722D3E}" type="slidenum">
              <a:rPr lang="en-US" smtClean="0"/>
              <a:t>22</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1524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99188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001000" cy="685800"/>
          </a:xfrm>
        </p:spPr>
        <p:txBody>
          <a:bodyPr>
            <a:noAutofit/>
          </a:bodyPr>
          <a:lstStyle/>
          <a:p>
            <a:r>
              <a:rPr lang="en-US" sz="2400" b="1" dirty="0"/>
              <a:t>§ 1355.44(h) </a:t>
            </a:r>
            <a:r>
              <a:rPr lang="en-US" sz="2400" b="1" dirty="0" smtClean="0"/>
              <a:t>Exit to Adoption and Guardianship Information</a:t>
            </a:r>
            <a:endParaRPr lang="en-US" sz="2400" b="1" dirty="0"/>
          </a:p>
        </p:txBody>
      </p:sp>
      <p:sp>
        <p:nvSpPr>
          <p:cNvPr id="3" name="Content Placeholder 2"/>
          <p:cNvSpPr>
            <a:spLocks noGrp="1"/>
          </p:cNvSpPr>
          <p:nvPr>
            <p:ph idx="1"/>
          </p:nvPr>
        </p:nvSpPr>
        <p:spPr>
          <a:xfrm>
            <a:off x="409961" y="1011622"/>
            <a:ext cx="8229600" cy="5160578"/>
          </a:xfrm>
        </p:spPr>
        <p:txBody>
          <a:bodyPr>
            <a:noAutofit/>
          </a:bodyPr>
          <a:lstStyle/>
          <a:p>
            <a:pPr marL="0" indent="0">
              <a:buNone/>
            </a:pPr>
            <a:r>
              <a:rPr lang="en-US" sz="1800" dirty="0" smtClean="0"/>
              <a:t>This section reflects  exit information when the  exit reason is either a finalized </a:t>
            </a:r>
            <a:r>
              <a:rPr lang="en-US" sz="1800" dirty="0"/>
              <a:t>adoption or legal guardianship.  </a:t>
            </a:r>
            <a:r>
              <a:rPr lang="en-US" sz="1800" dirty="0" smtClean="0"/>
              <a:t>  Adoption information is now collected as part of the out-of-home care data file instead of a separate adoption file. </a:t>
            </a:r>
          </a:p>
          <a:p>
            <a:pPr marL="0" indent="0">
              <a:buNone/>
            </a:pPr>
            <a:endParaRPr lang="en-US" sz="1800" dirty="0"/>
          </a:p>
          <a:p>
            <a:pPr>
              <a:spcAft>
                <a:spcPts val="600"/>
              </a:spcAft>
            </a:pPr>
            <a:r>
              <a:rPr lang="en-US" sz="1800" dirty="0" smtClean="0"/>
              <a:t>Information </a:t>
            </a:r>
            <a:r>
              <a:rPr lang="en-US" sz="1800" dirty="0"/>
              <a:t>on legal guardians when a child exits to a legal guardianship.  </a:t>
            </a:r>
            <a:endParaRPr lang="en-US" sz="1800" dirty="0" smtClean="0"/>
          </a:p>
          <a:p>
            <a:pPr>
              <a:spcAft>
                <a:spcPts val="600"/>
              </a:spcAft>
            </a:pPr>
            <a:r>
              <a:rPr lang="en-US" sz="1800" dirty="0" smtClean="0"/>
              <a:t>Information on the adoptive parents when a child exits to an adoption. </a:t>
            </a:r>
            <a:endParaRPr lang="en-US" sz="1800" dirty="0"/>
          </a:p>
          <a:p>
            <a:pPr>
              <a:spcAft>
                <a:spcPts val="600"/>
              </a:spcAft>
            </a:pPr>
            <a:r>
              <a:rPr lang="en-US" sz="1800" dirty="0" smtClean="0"/>
              <a:t>Adoptive </a:t>
            </a:r>
            <a:r>
              <a:rPr lang="en-US" sz="1800" dirty="0"/>
              <a:t>parent/guardian tribal membership, sex, and sexual orientation.</a:t>
            </a:r>
          </a:p>
          <a:p>
            <a:pPr>
              <a:spcAft>
                <a:spcPts val="600"/>
              </a:spcAft>
            </a:pPr>
            <a:r>
              <a:rPr lang="en-US" sz="1800" dirty="0" smtClean="0"/>
              <a:t>The </a:t>
            </a:r>
            <a:r>
              <a:rPr lang="en-US" sz="1800" dirty="0"/>
              <a:t>name of the state, tribal service area, Indian reservation, or country where the child was placed if not within the jurisdiction of the reporting title IV-E agency.</a:t>
            </a:r>
          </a:p>
          <a:p>
            <a:pPr>
              <a:spcAft>
                <a:spcPts val="600"/>
              </a:spcAft>
            </a:pPr>
            <a:r>
              <a:rPr lang="en-US" sz="1800" dirty="0" smtClean="0"/>
              <a:t>The </a:t>
            </a:r>
            <a:r>
              <a:rPr lang="en-US" sz="1800" dirty="0"/>
              <a:t>assistance agreement type (state/tribal or federal, adoption or guardianship).</a:t>
            </a:r>
          </a:p>
          <a:p>
            <a:pPr>
              <a:spcAft>
                <a:spcPts val="600"/>
              </a:spcAft>
            </a:pPr>
            <a:r>
              <a:rPr lang="en-US" sz="1800" dirty="0" smtClean="0"/>
              <a:t>The </a:t>
            </a:r>
            <a:r>
              <a:rPr lang="en-US" sz="1800" dirty="0"/>
              <a:t>number of siblings in the same adoptive or guardianship home as the child. </a:t>
            </a:r>
          </a:p>
          <a:p>
            <a:pPr>
              <a:spcAft>
                <a:spcPts val="600"/>
              </a:spcAft>
            </a:pPr>
            <a:r>
              <a:rPr lang="en-US" sz="1800" dirty="0" smtClean="0"/>
              <a:t>For states only, ICWA-related </a:t>
            </a:r>
            <a:r>
              <a:rPr lang="en-US" sz="1800" dirty="0"/>
              <a:t>data elements on adoptive placements that were available and with whom the child is currently placed, and for the child’s current placement, if it is not an ICWA preferred placement, whether </a:t>
            </a:r>
            <a:r>
              <a:rPr lang="en-US" sz="1800" dirty="0" smtClean="0"/>
              <a:t>there </a:t>
            </a:r>
            <a:r>
              <a:rPr lang="en-US" sz="1800" dirty="0"/>
              <a:t>was good cause to not follow placement </a:t>
            </a:r>
            <a:r>
              <a:rPr lang="en-US" sz="1800" dirty="0" smtClean="0"/>
              <a:t>preferences. </a:t>
            </a:r>
            <a:endParaRPr lang="en-US" sz="1800" dirty="0">
              <a:solidFill>
                <a:prstClr val="black"/>
              </a:solidFill>
            </a:endParaRPr>
          </a:p>
        </p:txBody>
      </p:sp>
      <p:sp>
        <p:nvSpPr>
          <p:cNvPr id="4" name="Slide Number Placeholder 3"/>
          <p:cNvSpPr>
            <a:spLocks noGrp="1"/>
          </p:cNvSpPr>
          <p:nvPr>
            <p:ph type="sldNum" sz="quarter" idx="12"/>
          </p:nvPr>
        </p:nvSpPr>
        <p:spPr/>
        <p:txBody>
          <a:bodyPr/>
          <a:lstStyle/>
          <a:p>
            <a:fld id="{DB17206C-3CB4-48CC-9373-246493722D3E}" type="slidenum">
              <a:rPr lang="en-US" smtClean="0"/>
              <a:t>23</a:t>
            </a:fld>
            <a:endParaRPr lang="en-US"/>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8309" y="152401"/>
            <a:ext cx="802504"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4837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07540E9A-20F9-4DC7-B120-5E33FB305B5D}" type="slidenum">
              <a:rPr lang="en-US">
                <a:solidFill>
                  <a:prstClr val="black"/>
                </a:solidFill>
              </a:rPr>
              <a:pPr/>
              <a:t>24</a:t>
            </a:fld>
            <a:endParaRPr lang="en-US">
              <a:solidFill>
                <a:prstClr val="black"/>
              </a:solidFill>
            </a:endParaRPr>
          </a:p>
        </p:txBody>
      </p:sp>
      <p:sp>
        <p:nvSpPr>
          <p:cNvPr id="3073" name="Line 1"/>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6" name="Line 34"/>
          <p:cNvSpPr>
            <a:spLocks noChangeShapeType="1"/>
          </p:cNvSpPr>
          <p:nvPr/>
        </p:nvSpPr>
        <p:spPr bwMode="auto">
          <a:xfrm>
            <a:off x="304800" y="3304309"/>
            <a:ext cx="8229600" cy="0"/>
          </a:xfrm>
          <a:prstGeom prst="line">
            <a:avLst/>
          </a:prstGeom>
          <a:noFill/>
          <a:ln w="6350">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7" name="Rectangle 35"/>
          <p:cNvSpPr>
            <a:spLocks noGrp="1" noChangeArrowheads="1"/>
          </p:cNvSpPr>
          <p:nvPr>
            <p:ph type="title"/>
          </p:nvPr>
        </p:nvSpPr>
        <p:spPr>
          <a:xfrm>
            <a:off x="228600" y="838200"/>
            <a:ext cx="6934200" cy="2286000"/>
          </a:xfrm>
          <a:ln/>
        </p:spPr>
        <p:txBody>
          <a:bodyPr/>
          <a:lstStyle/>
          <a:p>
            <a:pPr algn="ctr"/>
            <a:r>
              <a:rPr lang="en-US" sz="3200" dirty="0"/>
              <a:t/>
            </a:r>
            <a:br>
              <a:rPr lang="en-US" sz="3200" dirty="0"/>
            </a:br>
            <a:r>
              <a:rPr lang="en-US" sz="3200" dirty="0"/>
              <a:t/>
            </a:r>
            <a:br>
              <a:rPr lang="en-US" sz="3200" dirty="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dirty="0" smtClean="0"/>
              <a:t> </a:t>
            </a:r>
            <a:r>
              <a:rPr lang="en-US" sz="3600" dirty="0" smtClean="0"/>
              <a:t/>
            </a:r>
            <a:br>
              <a:rPr lang="en-US" sz="3600" dirty="0" smtClean="0"/>
            </a:br>
            <a:r>
              <a:rPr lang="en-US" sz="3200" dirty="0" smtClean="0"/>
              <a:t/>
            </a:r>
            <a:br>
              <a:rPr lang="en-US" sz="3200" dirty="0" smtClean="0"/>
            </a:br>
            <a:r>
              <a:rPr lang="en-US" sz="3600" dirty="0" smtClean="0">
                <a:solidFill>
                  <a:schemeClr val="tx1"/>
                </a:solidFill>
                <a:latin typeface="Calibri" panose="020F0502020204030204" pitchFamily="34" charset="0"/>
              </a:rPr>
              <a:t>Adoption and Guardianship Assistance Data File</a:t>
            </a:r>
            <a:endParaRPr lang="en-US" sz="3600" dirty="0">
              <a:solidFill>
                <a:schemeClr val="tx1"/>
              </a:solidFill>
              <a:latin typeface="Calibri" panose="020F0502020204030204" pitchFamily="34" charset="0"/>
            </a:endParaRPr>
          </a:p>
        </p:txBody>
      </p:sp>
      <p:sp>
        <p:nvSpPr>
          <p:cNvPr id="3108" name="Rectangle 36"/>
          <p:cNvSpPr>
            <a:spLocks noGrp="1" noChangeArrowheads="1"/>
          </p:cNvSpPr>
          <p:nvPr>
            <p:ph type="body" idx="1"/>
          </p:nvPr>
        </p:nvSpPr>
        <p:spPr>
          <a:xfrm>
            <a:off x="1524000" y="3657600"/>
            <a:ext cx="5207000" cy="2108200"/>
          </a:xfrm>
          <a:ln/>
        </p:spPr>
        <p:txBody>
          <a:bodyPr/>
          <a:lstStyle/>
          <a:p>
            <a:pPr>
              <a:lnSpc>
                <a:spcPct val="80000"/>
              </a:lnSpc>
              <a:spcBef>
                <a:spcPts val="600"/>
              </a:spcBef>
            </a:pPr>
            <a:r>
              <a:rPr lang="en-US" sz="2500" dirty="0" smtClean="0"/>
              <a:t> </a:t>
            </a:r>
          </a:p>
        </p:txBody>
      </p:sp>
      <p:pic>
        <p:nvPicPr>
          <p:cNvPr id="1026" name="Picture 2" descr="CB_Primary_Logo.jpg"/>
          <p:cNvPicPr>
            <a:picLocks noChangeAspect="1" noChangeArrowheads="1"/>
          </p:cNvPicPr>
          <p:nvPr/>
        </p:nvPicPr>
        <p:blipFill>
          <a:blip r:embed="rId3" cstate="print"/>
          <a:srcRect/>
          <a:stretch>
            <a:fillRect/>
          </a:stretch>
        </p:blipFill>
        <p:spPr bwMode="auto">
          <a:xfrm>
            <a:off x="7467600" y="1371600"/>
            <a:ext cx="962107" cy="1005840"/>
          </a:xfrm>
          <a:prstGeom prst="rect">
            <a:avLst/>
          </a:prstGeom>
          <a:noFill/>
          <a:ln w="9525">
            <a:noFill/>
            <a:miter lim="800000"/>
            <a:headEnd/>
            <a:tailEnd/>
          </a:ln>
        </p:spPr>
      </p:pic>
      <p:sp>
        <p:nvSpPr>
          <p:cNvPr id="2" name="TextBox 1"/>
          <p:cNvSpPr txBox="1"/>
          <p:nvPr/>
        </p:nvSpPr>
        <p:spPr>
          <a:xfrm>
            <a:off x="2115127" y="3810000"/>
            <a:ext cx="3657600" cy="461665"/>
          </a:xfrm>
          <a:prstGeom prst="rect">
            <a:avLst/>
          </a:prstGeom>
          <a:noFill/>
        </p:spPr>
        <p:txBody>
          <a:bodyPr wrap="square" rtlCol="0">
            <a:spAutoFit/>
          </a:bodyPr>
          <a:lstStyle/>
          <a:p>
            <a:pPr algn="ctr"/>
            <a:r>
              <a:rPr lang="en-US" sz="2400" dirty="0"/>
              <a:t>§ </a:t>
            </a:r>
            <a:r>
              <a:rPr lang="en-US" sz="2400" dirty="0" smtClean="0"/>
              <a:t>1355.45</a:t>
            </a:r>
            <a:endParaRPr lang="en-US" sz="2400" dirty="0"/>
          </a:p>
        </p:txBody>
      </p:sp>
    </p:spTree>
    <p:extLst>
      <p:ext uri="{BB962C8B-B14F-4D97-AF65-F5344CB8AC3E}">
        <p14:creationId xmlns:p14="http://schemas.microsoft.com/office/powerpoint/2010/main" val="74035255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Adoption and Guardianship </a:t>
            </a:r>
            <a:br>
              <a:rPr lang="en-US" b="1" dirty="0"/>
            </a:br>
            <a:r>
              <a:rPr lang="en-US" b="1" dirty="0"/>
              <a:t>Assistance Data File</a:t>
            </a:r>
          </a:p>
        </p:txBody>
      </p:sp>
      <p:sp>
        <p:nvSpPr>
          <p:cNvPr id="3" name="Content Placeholder 2"/>
          <p:cNvSpPr>
            <a:spLocks noGrp="1"/>
          </p:cNvSpPr>
          <p:nvPr>
            <p:ph idx="1"/>
          </p:nvPr>
        </p:nvSpPr>
        <p:spPr/>
        <p:txBody>
          <a:bodyPr>
            <a:normAutofit lnSpcReduction="10000"/>
          </a:bodyPr>
          <a:lstStyle/>
          <a:p>
            <a:pPr marL="0" indent="0">
              <a:buNone/>
            </a:pPr>
            <a:r>
              <a:rPr lang="en-US" sz="2400" dirty="0" smtClean="0"/>
              <a:t>The </a:t>
            </a:r>
            <a:r>
              <a:rPr lang="en-US" sz="2400" dirty="0"/>
              <a:t>title IV-E agency must </a:t>
            </a:r>
            <a:r>
              <a:rPr lang="en-US" sz="2400" dirty="0" smtClean="0"/>
              <a:t> report </a:t>
            </a:r>
            <a:r>
              <a:rPr lang="en-US" sz="2400" dirty="0"/>
              <a:t>the following:</a:t>
            </a:r>
          </a:p>
          <a:p>
            <a:r>
              <a:rPr lang="en-US" sz="2400" dirty="0" smtClean="0"/>
              <a:t>Section </a:t>
            </a:r>
            <a:r>
              <a:rPr lang="en-US" sz="2400" dirty="0"/>
              <a:t>1355.45(a).  General information on the name of the title IV-E agency, report date, and </a:t>
            </a:r>
            <a:r>
              <a:rPr lang="en-US" sz="2400" dirty="0" smtClean="0"/>
              <a:t>encrypted child </a:t>
            </a:r>
            <a:r>
              <a:rPr lang="en-US" sz="2400" dirty="0"/>
              <a:t>record number.</a:t>
            </a:r>
          </a:p>
          <a:p>
            <a:r>
              <a:rPr lang="en-US" sz="2400" dirty="0" smtClean="0"/>
              <a:t>Section </a:t>
            </a:r>
            <a:r>
              <a:rPr lang="en-US" sz="2400" dirty="0"/>
              <a:t>1355.45(b).  Basic demographic information on the child’s date of birth, sex, race, and ethnicity.</a:t>
            </a:r>
          </a:p>
          <a:p>
            <a:r>
              <a:rPr lang="en-US" sz="2400" dirty="0" smtClean="0"/>
              <a:t>Section </a:t>
            </a:r>
            <a:r>
              <a:rPr lang="en-US" sz="2400" dirty="0"/>
              <a:t>1355.45(c).  Type </a:t>
            </a:r>
            <a:r>
              <a:rPr lang="en-US" sz="2400" dirty="0" smtClean="0"/>
              <a:t>of </a:t>
            </a:r>
            <a:r>
              <a:rPr lang="en-US" sz="2400" dirty="0"/>
              <a:t>assistance agreement (title IV-E adoption or title IV-E guardianship) and the amount of the subsidy paid on behalf of the child.</a:t>
            </a:r>
          </a:p>
          <a:p>
            <a:r>
              <a:rPr lang="en-US" sz="2400" dirty="0" smtClean="0"/>
              <a:t>Section </a:t>
            </a:r>
            <a:r>
              <a:rPr lang="en-US" sz="2400" dirty="0"/>
              <a:t>1355.45(d).  Adoption finalization or guardianship legalization </a:t>
            </a:r>
            <a:r>
              <a:rPr lang="en-US" sz="2400" dirty="0" smtClean="0"/>
              <a:t>date. </a:t>
            </a:r>
          </a:p>
          <a:p>
            <a:r>
              <a:rPr lang="en-US" sz="2400" dirty="0" smtClean="0"/>
              <a:t>Section 1355.45(e).  Assistance </a:t>
            </a:r>
            <a:r>
              <a:rPr lang="en-US" sz="2400" dirty="0"/>
              <a:t>agreement termination date.</a:t>
            </a:r>
          </a:p>
          <a:p>
            <a:pPr marL="0" lvl="0" indent="0">
              <a:buNone/>
            </a:pPr>
            <a:endParaRPr lang="en-US" sz="1800" i="1" u="sng" dirty="0" smtClean="0"/>
          </a:p>
          <a:p>
            <a:pPr marL="0" indent="0">
              <a:buNone/>
            </a:pPr>
            <a:endParaRPr lang="en-US" sz="1800" dirty="0"/>
          </a:p>
        </p:txBody>
      </p:sp>
      <p:sp>
        <p:nvSpPr>
          <p:cNvPr id="4" name="Slide Number Placeholder 3"/>
          <p:cNvSpPr>
            <a:spLocks noGrp="1"/>
          </p:cNvSpPr>
          <p:nvPr>
            <p:ph type="sldNum" sz="quarter" idx="12"/>
          </p:nvPr>
        </p:nvSpPr>
        <p:spPr/>
        <p:txBody>
          <a:bodyPr/>
          <a:lstStyle/>
          <a:p>
            <a:fld id="{DB17206C-3CB4-48CC-9373-246493722D3E}" type="slidenum">
              <a:rPr lang="en-US" smtClean="0"/>
              <a:t>25</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2286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72613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07540E9A-20F9-4DC7-B120-5E33FB305B5D}" type="slidenum">
              <a:rPr lang="en-US">
                <a:solidFill>
                  <a:prstClr val="black"/>
                </a:solidFill>
              </a:rPr>
              <a:pPr/>
              <a:t>26</a:t>
            </a:fld>
            <a:endParaRPr lang="en-US">
              <a:solidFill>
                <a:prstClr val="black"/>
              </a:solidFill>
            </a:endParaRPr>
          </a:p>
        </p:txBody>
      </p:sp>
      <p:sp>
        <p:nvSpPr>
          <p:cNvPr id="3073" name="Line 1"/>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6" name="Line 34"/>
          <p:cNvSpPr>
            <a:spLocks noChangeShapeType="1"/>
          </p:cNvSpPr>
          <p:nvPr/>
        </p:nvSpPr>
        <p:spPr bwMode="auto">
          <a:xfrm>
            <a:off x="304800" y="3304309"/>
            <a:ext cx="8229600" cy="0"/>
          </a:xfrm>
          <a:prstGeom prst="line">
            <a:avLst/>
          </a:prstGeom>
          <a:noFill/>
          <a:ln w="6350">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7" name="Rectangle 35"/>
          <p:cNvSpPr>
            <a:spLocks noGrp="1" noChangeArrowheads="1"/>
          </p:cNvSpPr>
          <p:nvPr>
            <p:ph type="title"/>
          </p:nvPr>
        </p:nvSpPr>
        <p:spPr>
          <a:xfrm>
            <a:off x="228600" y="838200"/>
            <a:ext cx="6934200" cy="2286000"/>
          </a:xfrm>
          <a:ln/>
        </p:spPr>
        <p:txBody>
          <a:bodyPr/>
          <a:lstStyle/>
          <a:p>
            <a:pPr algn="ctr"/>
            <a:r>
              <a:rPr lang="en-US" sz="3200" dirty="0"/>
              <a:t/>
            </a:r>
            <a:br>
              <a:rPr lang="en-US" sz="3200" dirty="0"/>
            </a:br>
            <a:r>
              <a:rPr lang="en-US" sz="3200" dirty="0"/>
              <a:t/>
            </a:r>
            <a:br>
              <a:rPr lang="en-US" sz="3200" dirty="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dirty="0" smtClean="0"/>
              <a:t> </a:t>
            </a:r>
            <a:r>
              <a:rPr lang="en-US" sz="3600" dirty="0" smtClean="0"/>
              <a:t/>
            </a:r>
            <a:br>
              <a:rPr lang="en-US" sz="3600" dirty="0" smtClean="0"/>
            </a:br>
            <a:r>
              <a:rPr lang="en-US" sz="3200" dirty="0" smtClean="0"/>
              <a:t/>
            </a:r>
            <a:br>
              <a:rPr lang="en-US" sz="3200" dirty="0" smtClean="0"/>
            </a:br>
            <a:r>
              <a:rPr lang="en-US" sz="3600" dirty="0" smtClean="0">
                <a:solidFill>
                  <a:schemeClr val="tx1"/>
                </a:solidFill>
                <a:latin typeface="Calibri" panose="020F0502020204030204" pitchFamily="34" charset="0"/>
              </a:rPr>
              <a:t>AFCARS Compliance</a:t>
            </a:r>
            <a:endParaRPr lang="en-US" sz="3600" dirty="0">
              <a:solidFill>
                <a:schemeClr val="tx1"/>
              </a:solidFill>
              <a:latin typeface="Calibri" panose="020F0502020204030204" pitchFamily="34" charset="0"/>
            </a:endParaRPr>
          </a:p>
        </p:txBody>
      </p:sp>
      <p:sp>
        <p:nvSpPr>
          <p:cNvPr id="3108" name="Rectangle 36"/>
          <p:cNvSpPr>
            <a:spLocks noGrp="1" noChangeArrowheads="1"/>
          </p:cNvSpPr>
          <p:nvPr>
            <p:ph type="body" idx="1"/>
          </p:nvPr>
        </p:nvSpPr>
        <p:spPr>
          <a:xfrm>
            <a:off x="1524000" y="3657600"/>
            <a:ext cx="5207000" cy="1143000"/>
          </a:xfrm>
          <a:ln/>
        </p:spPr>
        <p:txBody>
          <a:bodyPr/>
          <a:lstStyle/>
          <a:p>
            <a:pPr algn="ctr">
              <a:lnSpc>
                <a:spcPct val="80000"/>
              </a:lnSpc>
              <a:spcBef>
                <a:spcPts val="600"/>
              </a:spcBef>
            </a:pPr>
            <a:r>
              <a:rPr lang="en-US" sz="2400" dirty="0">
                <a:latin typeface="Calibri" panose="020F0502020204030204" pitchFamily="34" charset="0"/>
              </a:rPr>
              <a:t>§ </a:t>
            </a:r>
            <a:r>
              <a:rPr lang="en-US" sz="2400" dirty="0" smtClean="0">
                <a:latin typeface="Calibri" panose="020F0502020204030204" pitchFamily="34" charset="0"/>
              </a:rPr>
              <a:t>1355.46 Compliance</a:t>
            </a:r>
          </a:p>
          <a:p>
            <a:pPr algn="ctr">
              <a:lnSpc>
                <a:spcPct val="80000"/>
              </a:lnSpc>
              <a:spcBef>
                <a:spcPts val="600"/>
              </a:spcBef>
            </a:pPr>
            <a:r>
              <a:rPr lang="en-US" sz="2400" dirty="0" smtClean="0">
                <a:latin typeface="Calibri" panose="020F0502020204030204" pitchFamily="34" charset="0"/>
              </a:rPr>
              <a:t>§1355.47 Penalties</a:t>
            </a:r>
          </a:p>
          <a:p>
            <a:pPr algn="ctr">
              <a:lnSpc>
                <a:spcPct val="80000"/>
              </a:lnSpc>
              <a:spcBef>
                <a:spcPts val="600"/>
              </a:spcBef>
            </a:pPr>
            <a:endParaRPr lang="en-US" sz="2400" dirty="0" smtClean="0">
              <a:latin typeface="Calibri" panose="020F0502020204030204" pitchFamily="34" charset="0"/>
            </a:endParaRPr>
          </a:p>
          <a:p>
            <a:pPr>
              <a:lnSpc>
                <a:spcPct val="80000"/>
              </a:lnSpc>
              <a:spcBef>
                <a:spcPts val="600"/>
              </a:spcBef>
            </a:pPr>
            <a:endParaRPr lang="en-US" sz="2500" dirty="0" smtClean="0"/>
          </a:p>
        </p:txBody>
      </p:sp>
      <p:pic>
        <p:nvPicPr>
          <p:cNvPr id="1026" name="Picture 2" descr="CB_Primary_Logo.jpg"/>
          <p:cNvPicPr>
            <a:picLocks noChangeAspect="1" noChangeArrowheads="1"/>
          </p:cNvPicPr>
          <p:nvPr/>
        </p:nvPicPr>
        <p:blipFill>
          <a:blip r:embed="rId3" cstate="print"/>
          <a:srcRect/>
          <a:stretch>
            <a:fillRect/>
          </a:stretch>
        </p:blipFill>
        <p:spPr bwMode="auto">
          <a:xfrm>
            <a:off x="7467600" y="1371600"/>
            <a:ext cx="962107" cy="1005840"/>
          </a:xfrm>
          <a:prstGeom prst="rect">
            <a:avLst/>
          </a:prstGeom>
          <a:noFill/>
          <a:ln w="9525">
            <a:noFill/>
            <a:miter lim="800000"/>
            <a:headEnd/>
            <a:tailEnd/>
          </a:ln>
        </p:spPr>
      </p:pic>
    </p:spTree>
    <p:extLst>
      <p:ext uri="{BB962C8B-B14F-4D97-AF65-F5344CB8AC3E}">
        <p14:creationId xmlns:p14="http://schemas.microsoft.com/office/powerpoint/2010/main" val="181562185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15200" cy="1143000"/>
          </a:xfrm>
        </p:spPr>
        <p:txBody>
          <a:bodyPr>
            <a:normAutofit/>
          </a:bodyPr>
          <a:lstStyle/>
          <a:p>
            <a:r>
              <a:rPr lang="en-US" sz="3200" b="1" dirty="0"/>
              <a:t>§ 1355.46 </a:t>
            </a:r>
            <a:r>
              <a:rPr lang="en-US" sz="3200" b="1" dirty="0" smtClean="0"/>
              <a:t>Compliance</a:t>
            </a:r>
            <a:br>
              <a:rPr lang="en-US" sz="3200" b="1" dirty="0" smtClean="0"/>
            </a:br>
            <a:r>
              <a:rPr lang="en-US" sz="3200" b="1" dirty="0" smtClean="0"/>
              <a:t>§ </a:t>
            </a:r>
            <a:r>
              <a:rPr lang="en-US" sz="3200" b="1" dirty="0"/>
              <a:t>1355.47 </a:t>
            </a:r>
            <a:r>
              <a:rPr lang="en-US" sz="3200" b="1" dirty="0" smtClean="0"/>
              <a:t>Penalties</a:t>
            </a:r>
            <a:endParaRPr lang="en-US" sz="3200" b="1" dirty="0"/>
          </a:p>
        </p:txBody>
      </p:sp>
      <p:sp>
        <p:nvSpPr>
          <p:cNvPr id="3" name="Content Placeholder 2"/>
          <p:cNvSpPr>
            <a:spLocks noGrp="1"/>
          </p:cNvSpPr>
          <p:nvPr>
            <p:ph idx="1"/>
          </p:nvPr>
        </p:nvSpPr>
        <p:spPr>
          <a:xfrm>
            <a:off x="457200" y="1539766"/>
            <a:ext cx="8229600" cy="4937234"/>
          </a:xfrm>
        </p:spPr>
        <p:txBody>
          <a:bodyPr>
            <a:noAutofit/>
          </a:bodyPr>
          <a:lstStyle/>
          <a:p>
            <a:r>
              <a:rPr lang="en-US" sz="2000" dirty="0"/>
              <a:t>The final rule </a:t>
            </a:r>
            <a:r>
              <a:rPr lang="en-US" sz="2000" dirty="0" smtClean="0"/>
              <a:t>holds </a:t>
            </a:r>
            <a:r>
              <a:rPr lang="en-US" sz="2000" dirty="0"/>
              <a:t>title IV-E agencies accountable for submitting quality data.  </a:t>
            </a:r>
            <a:endParaRPr lang="en-US" sz="2000" dirty="0" smtClean="0"/>
          </a:p>
          <a:p>
            <a:r>
              <a:rPr lang="en-US" sz="2000" dirty="0" smtClean="0"/>
              <a:t>A </a:t>
            </a:r>
            <a:r>
              <a:rPr lang="en-US" sz="2000" dirty="0"/>
              <a:t>title IV-E agency must meet basic file standards, such as timely data file submissions and more specific data quality </a:t>
            </a:r>
            <a:r>
              <a:rPr lang="en-US" sz="2000" dirty="0" smtClean="0"/>
              <a:t>standards.  </a:t>
            </a:r>
          </a:p>
          <a:p>
            <a:r>
              <a:rPr lang="en-US" sz="2000" dirty="0" smtClean="0"/>
              <a:t>For each report period, a </a:t>
            </a:r>
            <a:r>
              <a:rPr lang="en-US" sz="2000" dirty="0"/>
              <a:t>title IV-E agency that does not meet the </a:t>
            </a:r>
            <a:r>
              <a:rPr lang="en-US" sz="2000"/>
              <a:t>standards </a:t>
            </a:r>
            <a:r>
              <a:rPr lang="en-US" sz="2000" smtClean="0"/>
              <a:t>will </a:t>
            </a:r>
            <a:r>
              <a:rPr lang="en-US" sz="2000" dirty="0"/>
              <a:t>have six months to correct and submit </a:t>
            </a:r>
            <a:r>
              <a:rPr lang="en-US" sz="2000" dirty="0" smtClean="0"/>
              <a:t>a corrected data file. </a:t>
            </a:r>
          </a:p>
          <a:p>
            <a:r>
              <a:rPr lang="en-US" sz="2000" dirty="0" smtClean="0"/>
              <a:t>We will exempt </a:t>
            </a:r>
            <a:r>
              <a:rPr lang="en-US" sz="2000" dirty="0"/>
              <a:t>records from a compliance determination and thus the </a:t>
            </a:r>
            <a:r>
              <a:rPr lang="en-US" sz="2000" dirty="0" smtClean="0"/>
              <a:t>penalty for a child in either data file whose 18th birthday occurred in a prior report period and a child in the adoption and guardianship assistance data file who is in a title IV-E guardianship. </a:t>
            </a:r>
          </a:p>
          <a:p>
            <a:r>
              <a:rPr lang="en-US" sz="2000" dirty="0" smtClean="0"/>
              <a:t>If </a:t>
            </a:r>
            <a:r>
              <a:rPr lang="en-US" sz="2000" dirty="0"/>
              <a:t>a title IV–E agency does not meet the standards after corrective action, ACF will apply the penalties required in statute (section 474(f) of the Act</a:t>
            </a:r>
            <a:r>
              <a:rPr lang="en-US" sz="2000" dirty="0" smtClean="0"/>
              <a:t>), which is 1/6 of 1% of the agency’s title IV-E foster care administrative funds. </a:t>
            </a:r>
            <a:endParaRPr lang="en-US" sz="2000" dirty="0"/>
          </a:p>
        </p:txBody>
      </p:sp>
      <p:sp>
        <p:nvSpPr>
          <p:cNvPr id="4" name="Slide Number Placeholder 3"/>
          <p:cNvSpPr>
            <a:spLocks noGrp="1"/>
          </p:cNvSpPr>
          <p:nvPr>
            <p:ph type="sldNum" sz="quarter" idx="12"/>
          </p:nvPr>
        </p:nvSpPr>
        <p:spPr/>
        <p:txBody>
          <a:bodyPr/>
          <a:lstStyle/>
          <a:p>
            <a:fld id="{DB17206C-3CB4-48CC-9373-246493722D3E}" type="slidenum">
              <a:rPr lang="en-US" smtClean="0"/>
              <a:t>27</a:t>
            </a:fld>
            <a:endParaRPr lang="en-US"/>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2286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61523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Resources</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Children’s Bureau </a:t>
            </a:r>
            <a:r>
              <a:rPr lang="en-US" dirty="0"/>
              <a:t>Website </a:t>
            </a:r>
            <a:r>
              <a:rPr lang="en-US" dirty="0" smtClean="0"/>
              <a:t>at the </a:t>
            </a:r>
            <a:r>
              <a:rPr lang="en-US" u="sng" dirty="0">
                <a:hlinkClick r:id="rId3"/>
              </a:rPr>
              <a:t>What’s New in Laws &amp; Policies</a:t>
            </a:r>
            <a:r>
              <a:rPr lang="en-US" dirty="0"/>
              <a:t> </a:t>
            </a:r>
            <a:r>
              <a:rPr lang="en-US" dirty="0" smtClean="0"/>
              <a:t>page provides:</a:t>
            </a:r>
          </a:p>
          <a:p>
            <a:pPr lvl="1"/>
            <a:r>
              <a:rPr lang="en-US" dirty="0" smtClean="0">
                <a:hlinkClick r:id="rId4"/>
              </a:rPr>
              <a:t>A </a:t>
            </a:r>
            <a:r>
              <a:rPr lang="en-US" dirty="0">
                <a:hlinkClick r:id="rId4"/>
              </a:rPr>
              <a:t>link to the final rule </a:t>
            </a:r>
            <a:r>
              <a:rPr lang="en-US" dirty="0" smtClean="0">
                <a:hlinkClick r:id="rId4"/>
              </a:rPr>
              <a:t>published in </a:t>
            </a:r>
            <a:r>
              <a:rPr lang="en-US" dirty="0">
                <a:hlinkClick r:id="rId4"/>
              </a:rPr>
              <a:t>the Federal </a:t>
            </a:r>
            <a:r>
              <a:rPr lang="en-US" dirty="0" smtClean="0">
                <a:hlinkClick r:id="rId4"/>
              </a:rPr>
              <a:t>Register</a:t>
            </a:r>
            <a:r>
              <a:rPr lang="en-US" dirty="0" smtClean="0"/>
              <a:t>, </a:t>
            </a:r>
          </a:p>
          <a:p>
            <a:pPr lvl="1"/>
            <a:r>
              <a:rPr lang="en-US" dirty="0" smtClean="0"/>
              <a:t>Talking points,</a:t>
            </a:r>
          </a:p>
          <a:p>
            <a:pPr lvl="1"/>
            <a:r>
              <a:rPr lang="en-US" dirty="0" smtClean="0"/>
              <a:t>Questions and answers,</a:t>
            </a:r>
            <a:endParaRPr lang="en-US" dirty="0"/>
          </a:p>
          <a:p>
            <a:pPr lvl="1"/>
            <a:r>
              <a:rPr lang="en-US" dirty="0" smtClean="0"/>
              <a:t>ACYF-CB-IM-16-xx informing title </a:t>
            </a:r>
            <a:r>
              <a:rPr lang="en-US" dirty="0"/>
              <a:t>IV-E agencies </a:t>
            </a:r>
            <a:r>
              <a:rPr lang="en-US" dirty="0" smtClean="0"/>
              <a:t>about </a:t>
            </a:r>
            <a:r>
              <a:rPr lang="en-US" dirty="0"/>
              <a:t>the publication of the AFCARS </a:t>
            </a:r>
            <a:r>
              <a:rPr lang="en-US" dirty="0" smtClean="0"/>
              <a:t>final rule,</a:t>
            </a:r>
            <a:endParaRPr lang="en-US" dirty="0"/>
          </a:p>
          <a:p>
            <a:pPr lvl="1"/>
            <a:r>
              <a:rPr lang="en-US" dirty="0" smtClean="0"/>
              <a:t>Press release about publication,</a:t>
            </a:r>
          </a:p>
          <a:p>
            <a:pPr lvl="1"/>
            <a:r>
              <a:rPr lang="en-US" dirty="0" smtClean="0"/>
              <a:t>Blog post about the final rule, and</a:t>
            </a:r>
          </a:p>
          <a:p>
            <a:pPr lvl="1"/>
            <a:r>
              <a:rPr lang="en-US" dirty="0"/>
              <a:t>This PowerPoint </a:t>
            </a:r>
            <a:r>
              <a:rPr lang="en-US" dirty="0" smtClean="0"/>
              <a:t>presentation.</a:t>
            </a:r>
            <a:endParaRPr lang="en-US" dirty="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DB17206C-3CB4-48CC-9373-246493722D3E}" type="slidenum">
              <a:rPr lang="en-US" smtClean="0"/>
              <a:t>28</a:t>
            </a:fld>
            <a:endParaRPr lang="en-US"/>
          </a:p>
        </p:txBody>
      </p:sp>
    </p:spTree>
    <p:extLst>
      <p:ext uri="{BB962C8B-B14F-4D97-AF65-F5344CB8AC3E}">
        <p14:creationId xmlns:p14="http://schemas.microsoft.com/office/powerpoint/2010/main" val="1044240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07540E9A-20F9-4DC7-B120-5E33FB305B5D}" type="slidenum">
              <a:rPr lang="en-US">
                <a:solidFill>
                  <a:prstClr val="black"/>
                </a:solidFill>
              </a:rPr>
              <a:pPr/>
              <a:t>3</a:t>
            </a:fld>
            <a:endParaRPr lang="en-US">
              <a:solidFill>
                <a:prstClr val="black"/>
              </a:solidFill>
            </a:endParaRPr>
          </a:p>
        </p:txBody>
      </p:sp>
      <p:sp>
        <p:nvSpPr>
          <p:cNvPr id="3073" name="Line 1"/>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6" name="Line 34"/>
          <p:cNvSpPr>
            <a:spLocks noChangeShapeType="1"/>
          </p:cNvSpPr>
          <p:nvPr/>
        </p:nvSpPr>
        <p:spPr bwMode="auto">
          <a:xfrm>
            <a:off x="304800" y="2286000"/>
            <a:ext cx="8229600" cy="0"/>
          </a:xfrm>
          <a:prstGeom prst="line">
            <a:avLst/>
          </a:prstGeom>
          <a:noFill/>
          <a:ln w="6350">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7" name="Rectangle 35"/>
          <p:cNvSpPr>
            <a:spLocks noGrp="1" noChangeArrowheads="1"/>
          </p:cNvSpPr>
          <p:nvPr>
            <p:ph type="title"/>
          </p:nvPr>
        </p:nvSpPr>
        <p:spPr>
          <a:xfrm>
            <a:off x="228600" y="838200"/>
            <a:ext cx="6934200" cy="1219200"/>
          </a:xfrm>
          <a:ln/>
        </p:spPr>
        <p:txBody>
          <a:bodyPr/>
          <a:lstStyle/>
          <a:p>
            <a:pPr algn="ctr"/>
            <a:r>
              <a:rPr lang="en-US" sz="3200" dirty="0"/>
              <a:t/>
            </a:r>
            <a:br>
              <a:rPr lang="en-US" sz="3200" dirty="0"/>
            </a:br>
            <a:r>
              <a:rPr lang="en-US" sz="3200" dirty="0"/>
              <a:t/>
            </a:r>
            <a:br>
              <a:rPr lang="en-US" sz="3200" dirty="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dirty="0" smtClean="0"/>
              <a:t> </a:t>
            </a:r>
            <a:r>
              <a:rPr lang="en-US" sz="3600" dirty="0" smtClean="0"/>
              <a:t/>
            </a:r>
            <a:br>
              <a:rPr lang="en-US" sz="3600" dirty="0" smtClean="0"/>
            </a:br>
            <a:r>
              <a:rPr lang="en-US" sz="3200" dirty="0" smtClean="0"/>
              <a:t/>
            </a:r>
            <a:br>
              <a:rPr lang="en-US" sz="3200" dirty="0" smtClean="0"/>
            </a:br>
            <a:r>
              <a:rPr lang="en-US" sz="3600" dirty="0" smtClean="0">
                <a:solidFill>
                  <a:schemeClr val="tx1"/>
                </a:solidFill>
                <a:latin typeface="Calibri" panose="020F0502020204030204" pitchFamily="34" charset="0"/>
              </a:rPr>
              <a:t>AFCARS</a:t>
            </a:r>
            <a:endParaRPr lang="en-US" sz="3600" dirty="0">
              <a:solidFill>
                <a:schemeClr val="tx1"/>
              </a:solidFill>
              <a:latin typeface="Calibri" panose="020F0502020204030204" pitchFamily="34" charset="0"/>
            </a:endParaRPr>
          </a:p>
        </p:txBody>
      </p:sp>
      <p:sp>
        <p:nvSpPr>
          <p:cNvPr id="3108" name="Rectangle 36"/>
          <p:cNvSpPr>
            <a:spLocks noGrp="1" noChangeArrowheads="1"/>
          </p:cNvSpPr>
          <p:nvPr>
            <p:ph type="body" idx="1"/>
          </p:nvPr>
        </p:nvSpPr>
        <p:spPr>
          <a:xfrm>
            <a:off x="1524000" y="3657600"/>
            <a:ext cx="5207000" cy="2108200"/>
          </a:xfrm>
          <a:ln/>
        </p:spPr>
        <p:txBody>
          <a:bodyPr/>
          <a:lstStyle/>
          <a:p>
            <a:pPr>
              <a:lnSpc>
                <a:spcPct val="80000"/>
              </a:lnSpc>
              <a:spcBef>
                <a:spcPts val="600"/>
              </a:spcBef>
            </a:pPr>
            <a:endParaRPr lang="en-US" sz="2500" dirty="0" smtClean="0">
              <a:latin typeface="Calibri" panose="020F0502020204030204" pitchFamily="34" charset="0"/>
            </a:endParaRPr>
          </a:p>
          <a:p>
            <a:pPr>
              <a:lnSpc>
                <a:spcPct val="80000"/>
              </a:lnSpc>
              <a:spcBef>
                <a:spcPts val="600"/>
              </a:spcBef>
            </a:pPr>
            <a:endParaRPr lang="en-US" sz="2500" dirty="0" smtClean="0"/>
          </a:p>
        </p:txBody>
      </p:sp>
      <p:pic>
        <p:nvPicPr>
          <p:cNvPr id="1026" name="Picture 2" descr="CB_Primary_Logo.jpg"/>
          <p:cNvPicPr>
            <a:picLocks noChangeAspect="1" noChangeArrowheads="1"/>
          </p:cNvPicPr>
          <p:nvPr/>
        </p:nvPicPr>
        <p:blipFill>
          <a:blip r:embed="rId3" cstate="print"/>
          <a:srcRect/>
          <a:stretch>
            <a:fillRect/>
          </a:stretch>
        </p:blipFill>
        <p:spPr bwMode="auto">
          <a:xfrm>
            <a:off x="7467600" y="1371600"/>
            <a:ext cx="962107" cy="1005840"/>
          </a:xfrm>
          <a:prstGeom prst="rect">
            <a:avLst/>
          </a:prstGeom>
          <a:noFill/>
          <a:ln w="9525">
            <a:noFill/>
            <a:miter lim="800000"/>
            <a:headEnd/>
            <a:tailEnd/>
          </a:ln>
        </p:spPr>
      </p:pic>
      <p:sp>
        <p:nvSpPr>
          <p:cNvPr id="3" name="TextBox 2"/>
          <p:cNvSpPr txBox="1"/>
          <p:nvPr/>
        </p:nvSpPr>
        <p:spPr>
          <a:xfrm>
            <a:off x="457200" y="2590800"/>
            <a:ext cx="6477000" cy="461665"/>
          </a:xfrm>
          <a:prstGeom prst="rect">
            <a:avLst/>
          </a:prstGeom>
          <a:noFill/>
        </p:spPr>
        <p:txBody>
          <a:bodyPr wrap="square" rtlCol="0">
            <a:spAutoFit/>
          </a:bodyPr>
          <a:lstStyle/>
          <a:p>
            <a:pPr algn="ctr"/>
            <a:r>
              <a:rPr lang="en-US" sz="2400" dirty="0" smtClean="0">
                <a:latin typeface="Calibri" panose="020F0502020204030204" pitchFamily="34" charset="0"/>
              </a:rPr>
              <a:t>Purpose and Background</a:t>
            </a:r>
            <a:endParaRPr lang="en-US" sz="2400" dirty="0">
              <a:latin typeface="Calibri" panose="020F0502020204030204" pitchFamily="34" charset="0"/>
            </a:endParaRPr>
          </a:p>
        </p:txBody>
      </p:sp>
    </p:spTree>
    <p:extLst>
      <p:ext uri="{BB962C8B-B14F-4D97-AF65-F5344CB8AC3E}">
        <p14:creationId xmlns:p14="http://schemas.microsoft.com/office/powerpoint/2010/main" val="97924926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b="1" dirty="0" smtClean="0"/>
              <a:t>Purpose and Background</a:t>
            </a:r>
            <a:endParaRPr lang="en-US" sz="3600" b="1" dirty="0"/>
          </a:p>
        </p:txBody>
      </p:sp>
      <p:sp>
        <p:nvSpPr>
          <p:cNvPr id="6" name="Content Placeholder 5"/>
          <p:cNvSpPr>
            <a:spLocks noGrp="1"/>
          </p:cNvSpPr>
          <p:nvPr>
            <p:ph idx="1"/>
          </p:nvPr>
        </p:nvSpPr>
        <p:spPr>
          <a:xfrm>
            <a:off x="419703" y="1981200"/>
            <a:ext cx="8229600" cy="3733800"/>
          </a:xfrm>
        </p:spPr>
        <p:txBody>
          <a:bodyPr>
            <a:normAutofit/>
          </a:bodyPr>
          <a:lstStyle/>
          <a:p>
            <a:r>
              <a:rPr lang="en-US" sz="2800" dirty="0" smtClean="0"/>
              <a:t>AFCARS provides national </a:t>
            </a:r>
            <a:r>
              <a:rPr lang="en-US" sz="2800" dirty="0"/>
              <a:t>information on children in foster </a:t>
            </a:r>
            <a:r>
              <a:rPr lang="en-US" sz="2800" dirty="0" smtClean="0"/>
              <a:t>care and children who were adopted.</a:t>
            </a:r>
          </a:p>
          <a:p>
            <a:endParaRPr lang="en-US" sz="2800" dirty="0" smtClean="0"/>
          </a:p>
          <a:p>
            <a:r>
              <a:rPr lang="en-US" sz="2800" dirty="0" smtClean="0"/>
              <a:t>The existing </a:t>
            </a:r>
            <a:r>
              <a:rPr lang="en-US" sz="2800" dirty="0"/>
              <a:t>regulations for </a:t>
            </a:r>
            <a:r>
              <a:rPr lang="en-US" sz="2800" dirty="0" smtClean="0"/>
              <a:t>AFCARS were published in December 1993 and needed to be updated.</a:t>
            </a:r>
          </a:p>
          <a:p>
            <a:pPr marL="0" indent="0">
              <a:buNone/>
            </a:pPr>
            <a:endParaRPr lang="en-US" sz="2800" dirty="0" smtClean="0"/>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810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DB17206C-3CB4-48CC-9373-246493722D3E}" type="slidenum">
              <a:rPr lang="en-US" smtClean="0"/>
              <a:t>4</a:t>
            </a:fld>
            <a:endParaRPr lang="en-US"/>
          </a:p>
        </p:txBody>
      </p:sp>
    </p:spTree>
    <p:extLst>
      <p:ext uri="{BB962C8B-B14F-4D97-AF65-F5344CB8AC3E}">
        <p14:creationId xmlns:p14="http://schemas.microsoft.com/office/powerpoint/2010/main" val="4122984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smtClean="0"/>
              <a:t>Purpose and Background</a:t>
            </a:r>
            <a:endParaRPr lang="en-US" sz="3600" b="1" dirty="0"/>
          </a:p>
        </p:txBody>
      </p:sp>
      <p:sp>
        <p:nvSpPr>
          <p:cNvPr id="3" name="Content Placeholder 2"/>
          <p:cNvSpPr>
            <a:spLocks noGrp="1"/>
          </p:cNvSpPr>
          <p:nvPr>
            <p:ph idx="1"/>
          </p:nvPr>
        </p:nvSpPr>
        <p:spPr>
          <a:xfrm>
            <a:off x="533400" y="1158875"/>
            <a:ext cx="8229600" cy="5318125"/>
          </a:xfrm>
        </p:spPr>
        <p:txBody>
          <a:bodyPr>
            <a:noAutofit/>
          </a:bodyPr>
          <a:lstStyle/>
          <a:p>
            <a:pPr marL="0" indent="0">
              <a:buNone/>
            </a:pPr>
            <a:r>
              <a:rPr lang="en-US" sz="2400" dirty="0" smtClean="0"/>
              <a:t>The </a:t>
            </a:r>
            <a:r>
              <a:rPr lang="en-US" sz="2400" dirty="0"/>
              <a:t>purposes of the </a:t>
            </a:r>
            <a:r>
              <a:rPr lang="en-US" sz="2400" dirty="0" smtClean="0"/>
              <a:t>revised AFCARS rule are, among other things, </a:t>
            </a:r>
            <a:r>
              <a:rPr lang="en-US" sz="2400" dirty="0"/>
              <a:t>to: </a:t>
            </a:r>
            <a:endParaRPr lang="en-US" sz="2400" dirty="0" smtClean="0"/>
          </a:p>
          <a:p>
            <a:r>
              <a:rPr lang="en-US" sz="2400" dirty="0"/>
              <a:t>C</a:t>
            </a:r>
            <a:r>
              <a:rPr lang="en-US" sz="2400" dirty="0" smtClean="0"/>
              <a:t>ollect information that is </a:t>
            </a:r>
            <a:r>
              <a:rPr lang="en-US" sz="2400" dirty="0"/>
              <a:t>up to date with revisions to the </a:t>
            </a:r>
            <a:r>
              <a:rPr lang="en-US" sz="2400" dirty="0" smtClean="0"/>
              <a:t>statute; </a:t>
            </a:r>
          </a:p>
          <a:p>
            <a:r>
              <a:rPr lang="en-US" sz="2400" dirty="0" smtClean="0"/>
              <a:t>Enhance </a:t>
            </a:r>
            <a:r>
              <a:rPr lang="en-US" sz="2400" dirty="0"/>
              <a:t>the type and quality of information reported to include historical data </a:t>
            </a:r>
            <a:r>
              <a:rPr lang="en-US" sz="2400" dirty="0" smtClean="0"/>
              <a:t> and new data elements on </a:t>
            </a:r>
            <a:r>
              <a:rPr lang="en-US" sz="2400" dirty="0"/>
              <a:t>children in </a:t>
            </a:r>
            <a:r>
              <a:rPr lang="en-US" sz="2400" dirty="0" smtClean="0"/>
              <a:t>out-of-home care; </a:t>
            </a:r>
          </a:p>
          <a:p>
            <a:r>
              <a:rPr lang="en-US" sz="2400" dirty="0"/>
              <a:t>I</a:t>
            </a:r>
            <a:r>
              <a:rPr lang="en-US" sz="2400" dirty="0" smtClean="0"/>
              <a:t>ncorporate </a:t>
            </a:r>
            <a:r>
              <a:rPr lang="en-US" sz="2400" dirty="0"/>
              <a:t>information related to </a:t>
            </a:r>
            <a:r>
              <a:rPr lang="en-US" sz="2400" dirty="0" smtClean="0"/>
              <a:t>ICWA </a:t>
            </a:r>
            <a:r>
              <a:rPr lang="en-US" sz="2400" dirty="0"/>
              <a:t>to </a:t>
            </a:r>
            <a:r>
              <a:rPr lang="en-US" sz="2400" dirty="0" smtClean="0"/>
              <a:t>include </a:t>
            </a:r>
            <a:r>
              <a:rPr lang="en-US" sz="2400" dirty="0"/>
              <a:t>more comprehensive national data on the status of AI/AN children to whom ICWA </a:t>
            </a:r>
            <a:r>
              <a:rPr lang="en-US" sz="2400" dirty="0" smtClean="0"/>
              <a:t>applies; and</a:t>
            </a:r>
          </a:p>
          <a:p>
            <a:r>
              <a:rPr lang="en-US" sz="2400" dirty="0" smtClean="0"/>
              <a:t>Hold </a:t>
            </a:r>
            <a:r>
              <a:rPr lang="en-US" sz="2400" dirty="0"/>
              <a:t>agencies accountable for quality data </a:t>
            </a:r>
            <a:r>
              <a:rPr lang="en-US" sz="2400" dirty="0" smtClean="0"/>
              <a:t>through implementation of </a:t>
            </a:r>
            <a:r>
              <a:rPr lang="en-US" sz="2400" dirty="0"/>
              <a:t>the statutory mandate to assess penalties for </a:t>
            </a:r>
            <a:r>
              <a:rPr lang="en-US" sz="2400" dirty="0" smtClean="0"/>
              <a:t>noncompliance.   </a:t>
            </a:r>
            <a:endParaRPr lang="en-US" sz="2400" dirty="0"/>
          </a:p>
          <a:p>
            <a:endParaRPr lang="en-US"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599" y="1524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DB17206C-3CB4-48CC-9373-246493722D3E}" type="slidenum">
              <a:rPr lang="en-US" smtClean="0"/>
              <a:t>5</a:t>
            </a:fld>
            <a:endParaRPr lang="en-US"/>
          </a:p>
        </p:txBody>
      </p:sp>
    </p:spTree>
    <p:extLst>
      <p:ext uri="{BB962C8B-B14F-4D97-AF65-F5344CB8AC3E}">
        <p14:creationId xmlns:p14="http://schemas.microsoft.com/office/powerpoint/2010/main" val="390794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Purpose and Background</a:t>
            </a:r>
            <a:endParaRPr lang="en-US" sz="3600" b="1" dirty="0"/>
          </a:p>
        </p:txBody>
      </p:sp>
      <p:sp>
        <p:nvSpPr>
          <p:cNvPr id="3" name="Content Placeholder 2"/>
          <p:cNvSpPr>
            <a:spLocks noGrp="1"/>
          </p:cNvSpPr>
          <p:nvPr>
            <p:ph idx="1"/>
          </p:nvPr>
        </p:nvSpPr>
        <p:spPr>
          <a:xfrm>
            <a:off x="457200" y="1219201"/>
            <a:ext cx="8229600" cy="5486399"/>
          </a:xfrm>
        </p:spPr>
        <p:txBody>
          <a:bodyPr>
            <a:noAutofit/>
          </a:bodyPr>
          <a:lstStyle/>
          <a:p>
            <a:pPr marL="0" indent="0">
              <a:buNone/>
            </a:pPr>
            <a:endParaRPr lang="en-US" sz="2400" dirty="0" smtClean="0"/>
          </a:p>
          <a:p>
            <a:pPr marL="0" indent="0">
              <a:buNone/>
            </a:pPr>
            <a:r>
              <a:rPr lang="en-US" sz="2400" dirty="0" smtClean="0"/>
              <a:t>ACF </a:t>
            </a:r>
            <a:r>
              <a:rPr lang="en-US" sz="2400" dirty="0"/>
              <a:t>uses AFCARS data for a number of purposes, </a:t>
            </a:r>
            <a:r>
              <a:rPr lang="en-US" sz="2400" dirty="0" smtClean="0"/>
              <a:t>including:</a:t>
            </a:r>
          </a:p>
          <a:p>
            <a:pPr marL="0" indent="0">
              <a:spcBef>
                <a:spcPts val="0"/>
              </a:spcBef>
              <a:buNone/>
            </a:pPr>
            <a:r>
              <a:rPr lang="en-US" sz="2400" dirty="0" smtClean="0"/>
              <a:t> </a:t>
            </a:r>
            <a:endParaRPr lang="en-US" sz="2400" dirty="0"/>
          </a:p>
          <a:p>
            <a:pPr lvl="0">
              <a:spcAft>
                <a:spcPts val="600"/>
              </a:spcAft>
            </a:pPr>
            <a:r>
              <a:rPr lang="en-US" sz="2400" dirty="0" smtClean="0"/>
              <a:t>Gain an understanding of children’s experiences in foster care and inform national policies and guide practice.</a:t>
            </a:r>
          </a:p>
          <a:p>
            <a:pPr lvl="0">
              <a:spcAft>
                <a:spcPts val="600"/>
              </a:spcAft>
            </a:pPr>
            <a:r>
              <a:rPr lang="en-US" sz="2400" dirty="0" smtClean="0"/>
              <a:t>Calculate payments for the </a:t>
            </a:r>
            <a:r>
              <a:rPr lang="en-US" sz="2400" dirty="0"/>
              <a:t>Adoption </a:t>
            </a:r>
            <a:r>
              <a:rPr lang="en-US" sz="2400" dirty="0" smtClean="0"/>
              <a:t>and Guardianship Incentive </a:t>
            </a:r>
            <a:r>
              <a:rPr lang="en-US" sz="2400" dirty="0"/>
              <a:t>Payments </a:t>
            </a:r>
            <a:r>
              <a:rPr lang="en-US" sz="2400" dirty="0" smtClean="0"/>
              <a:t>program</a:t>
            </a:r>
            <a:r>
              <a:rPr lang="en-US" sz="2400" dirty="0"/>
              <a:t>;</a:t>
            </a:r>
          </a:p>
          <a:p>
            <a:pPr lvl="0">
              <a:spcAft>
                <a:spcPts val="600"/>
              </a:spcAft>
            </a:pPr>
            <a:r>
              <a:rPr lang="en-US" sz="2400" dirty="0" smtClean="0"/>
              <a:t>the Child </a:t>
            </a:r>
            <a:r>
              <a:rPr lang="en-US" sz="2400" dirty="0"/>
              <a:t>Welfare Outcomes Annual </a:t>
            </a:r>
            <a:r>
              <a:rPr lang="en-US" sz="2400" dirty="0" smtClean="0"/>
              <a:t>Report;</a:t>
            </a:r>
            <a:endParaRPr lang="en-US" sz="2400" dirty="0"/>
          </a:p>
          <a:p>
            <a:pPr lvl="0">
              <a:spcAft>
                <a:spcPts val="600"/>
              </a:spcAft>
            </a:pPr>
            <a:r>
              <a:rPr lang="en-US" sz="2400" dirty="0"/>
              <a:t>D</a:t>
            </a:r>
            <a:r>
              <a:rPr lang="en-US" sz="2400" dirty="0" smtClean="0"/>
              <a:t>evelop budgets; </a:t>
            </a:r>
            <a:r>
              <a:rPr lang="en-US" sz="2400" dirty="0"/>
              <a:t>and</a:t>
            </a:r>
          </a:p>
          <a:p>
            <a:pPr lvl="0">
              <a:spcAft>
                <a:spcPts val="600"/>
              </a:spcAft>
            </a:pPr>
            <a:r>
              <a:rPr lang="en-US" sz="2400" dirty="0"/>
              <a:t>P</a:t>
            </a:r>
            <a:r>
              <a:rPr lang="en-US" sz="2400" dirty="0" smtClean="0"/>
              <a:t>rovide </a:t>
            </a:r>
            <a:r>
              <a:rPr lang="en-US" sz="2400" dirty="0"/>
              <a:t>samples for CB </a:t>
            </a:r>
            <a:r>
              <a:rPr lang="en-US" sz="2400" dirty="0" smtClean="0"/>
              <a:t>monitoring and reviews. </a:t>
            </a:r>
          </a:p>
          <a:p>
            <a:pPr marL="0" indent="0">
              <a:buNone/>
            </a:pPr>
            <a:endParaRPr lang="en-US" sz="180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3810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DB17206C-3CB4-48CC-9373-246493722D3E}" type="slidenum">
              <a:rPr lang="en-US" smtClean="0"/>
              <a:t>6</a:t>
            </a:fld>
            <a:endParaRPr lang="en-US"/>
          </a:p>
        </p:txBody>
      </p:sp>
    </p:spTree>
    <p:extLst>
      <p:ext uri="{BB962C8B-B14F-4D97-AF65-F5344CB8AC3E}">
        <p14:creationId xmlns:p14="http://schemas.microsoft.com/office/powerpoint/2010/main" val="3492871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07540E9A-20F9-4DC7-B120-5E33FB305B5D}" type="slidenum">
              <a:rPr lang="en-US">
                <a:solidFill>
                  <a:prstClr val="black"/>
                </a:solidFill>
              </a:rPr>
              <a:pPr/>
              <a:t>7</a:t>
            </a:fld>
            <a:endParaRPr lang="en-US">
              <a:solidFill>
                <a:prstClr val="black"/>
              </a:solidFill>
            </a:endParaRPr>
          </a:p>
        </p:txBody>
      </p:sp>
      <p:sp>
        <p:nvSpPr>
          <p:cNvPr id="3073" name="Line 1"/>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6" name="Line 34"/>
          <p:cNvSpPr>
            <a:spLocks noChangeShapeType="1"/>
          </p:cNvSpPr>
          <p:nvPr/>
        </p:nvSpPr>
        <p:spPr bwMode="auto">
          <a:xfrm>
            <a:off x="304800" y="2286000"/>
            <a:ext cx="8229600" cy="0"/>
          </a:xfrm>
          <a:prstGeom prst="line">
            <a:avLst/>
          </a:prstGeom>
          <a:noFill/>
          <a:ln w="6350">
            <a:solidFill>
              <a:schemeClr val="tx1"/>
            </a:solidFill>
            <a:round/>
            <a:headEnd/>
            <a:tailEnd/>
          </a:ln>
        </p:spPr>
        <p:txBody>
          <a:bodyPr/>
          <a:lstStyle/>
          <a:p>
            <a:pPr algn="ctr" fontAlgn="base">
              <a:spcBef>
                <a:spcPct val="0"/>
              </a:spcBef>
              <a:spcAft>
                <a:spcPct val="0"/>
              </a:spcAft>
            </a:pPr>
            <a:endParaRPr lang="en-US" sz="3200">
              <a:solidFill>
                <a:srgbClr val="000000"/>
              </a:solidFill>
              <a:latin typeface="Gill Sans" charset="0"/>
              <a:sym typeface="Gill Sans" charset="0"/>
            </a:endParaRPr>
          </a:p>
        </p:txBody>
      </p:sp>
      <p:sp>
        <p:nvSpPr>
          <p:cNvPr id="3107" name="Rectangle 35"/>
          <p:cNvSpPr>
            <a:spLocks noGrp="1" noChangeArrowheads="1"/>
          </p:cNvSpPr>
          <p:nvPr>
            <p:ph type="title"/>
          </p:nvPr>
        </p:nvSpPr>
        <p:spPr>
          <a:xfrm>
            <a:off x="228600" y="838200"/>
            <a:ext cx="6934200" cy="1219200"/>
          </a:xfrm>
          <a:ln/>
        </p:spPr>
        <p:txBody>
          <a:bodyPr/>
          <a:lstStyle/>
          <a:p>
            <a:pPr algn="ctr"/>
            <a:r>
              <a:rPr lang="en-US" sz="3200" dirty="0"/>
              <a:t/>
            </a:r>
            <a:br>
              <a:rPr lang="en-US" sz="3200" dirty="0"/>
            </a:br>
            <a:r>
              <a:rPr lang="en-US" sz="3200" dirty="0"/>
              <a:t/>
            </a:r>
            <a:br>
              <a:rPr lang="en-US" sz="3200" dirty="0"/>
            </a:br>
            <a:r>
              <a:rPr lang="en-US" sz="3200" dirty="0"/>
              <a:t/>
            </a:r>
            <a:br>
              <a:rPr lang="en-US" sz="3200" dirty="0"/>
            </a:br>
            <a:r>
              <a:rPr lang="en-US" sz="3200" dirty="0" smtClean="0"/>
              <a:t/>
            </a:r>
            <a:br>
              <a:rPr lang="en-US" sz="3200" dirty="0" smtClean="0"/>
            </a:br>
            <a:r>
              <a:rPr lang="en-US" sz="3200" dirty="0" smtClean="0"/>
              <a:t/>
            </a:r>
            <a:br>
              <a:rPr lang="en-US" sz="3200" dirty="0" smtClean="0"/>
            </a:br>
            <a:r>
              <a:rPr lang="en-US" dirty="0" smtClean="0"/>
              <a:t> </a:t>
            </a:r>
            <a:r>
              <a:rPr lang="en-US" sz="3600" dirty="0" smtClean="0"/>
              <a:t/>
            </a:r>
            <a:br>
              <a:rPr lang="en-US" sz="3600" dirty="0" smtClean="0"/>
            </a:br>
            <a:r>
              <a:rPr lang="en-US" sz="3200" dirty="0" smtClean="0"/>
              <a:t/>
            </a:r>
            <a:br>
              <a:rPr lang="en-US" sz="3200" dirty="0" smtClean="0"/>
            </a:br>
            <a:r>
              <a:rPr lang="en-US" sz="3600" dirty="0" smtClean="0">
                <a:solidFill>
                  <a:schemeClr val="tx1"/>
                </a:solidFill>
                <a:latin typeface="Calibri" panose="020F0502020204030204" pitchFamily="34" charset="0"/>
              </a:rPr>
              <a:t>Public Comment</a:t>
            </a:r>
            <a:endParaRPr lang="en-US" sz="3600" dirty="0">
              <a:solidFill>
                <a:schemeClr val="tx1"/>
              </a:solidFill>
              <a:latin typeface="Calibri" panose="020F0502020204030204" pitchFamily="34" charset="0"/>
            </a:endParaRPr>
          </a:p>
        </p:txBody>
      </p:sp>
      <p:sp>
        <p:nvSpPr>
          <p:cNvPr id="3108" name="Rectangle 36"/>
          <p:cNvSpPr>
            <a:spLocks noGrp="1" noChangeArrowheads="1"/>
          </p:cNvSpPr>
          <p:nvPr>
            <p:ph type="body" idx="1"/>
          </p:nvPr>
        </p:nvSpPr>
        <p:spPr>
          <a:xfrm>
            <a:off x="1524000" y="3657600"/>
            <a:ext cx="5207000" cy="2108200"/>
          </a:xfrm>
          <a:ln/>
        </p:spPr>
        <p:txBody>
          <a:bodyPr/>
          <a:lstStyle/>
          <a:p>
            <a:pPr>
              <a:lnSpc>
                <a:spcPct val="80000"/>
              </a:lnSpc>
              <a:spcBef>
                <a:spcPts val="600"/>
              </a:spcBef>
            </a:pPr>
            <a:endParaRPr lang="en-US" sz="2500" dirty="0" smtClean="0">
              <a:latin typeface="Calibri" panose="020F0502020204030204" pitchFamily="34" charset="0"/>
            </a:endParaRPr>
          </a:p>
          <a:p>
            <a:pPr>
              <a:lnSpc>
                <a:spcPct val="80000"/>
              </a:lnSpc>
              <a:spcBef>
                <a:spcPts val="600"/>
              </a:spcBef>
            </a:pPr>
            <a:endParaRPr lang="en-US" sz="2500" dirty="0" smtClean="0"/>
          </a:p>
        </p:txBody>
      </p:sp>
      <p:pic>
        <p:nvPicPr>
          <p:cNvPr id="1026" name="Picture 2" descr="CB_Primary_Logo.jpg"/>
          <p:cNvPicPr>
            <a:picLocks noChangeAspect="1" noChangeArrowheads="1"/>
          </p:cNvPicPr>
          <p:nvPr/>
        </p:nvPicPr>
        <p:blipFill>
          <a:blip r:embed="rId3" cstate="print"/>
          <a:srcRect/>
          <a:stretch>
            <a:fillRect/>
          </a:stretch>
        </p:blipFill>
        <p:spPr bwMode="auto">
          <a:xfrm>
            <a:off x="7467600" y="1371600"/>
            <a:ext cx="962107" cy="1005840"/>
          </a:xfrm>
          <a:prstGeom prst="rect">
            <a:avLst/>
          </a:prstGeom>
          <a:noFill/>
          <a:ln w="9525">
            <a:noFill/>
            <a:miter lim="800000"/>
            <a:headEnd/>
            <a:tailEnd/>
          </a:ln>
        </p:spPr>
      </p:pic>
      <p:sp>
        <p:nvSpPr>
          <p:cNvPr id="2" name="TextBox 1"/>
          <p:cNvSpPr txBox="1"/>
          <p:nvPr/>
        </p:nvSpPr>
        <p:spPr>
          <a:xfrm>
            <a:off x="381000" y="2438400"/>
            <a:ext cx="6400800" cy="1354217"/>
          </a:xfrm>
          <a:prstGeom prst="rect">
            <a:avLst/>
          </a:prstGeom>
          <a:noFill/>
        </p:spPr>
        <p:txBody>
          <a:bodyPr wrap="square" rtlCol="0">
            <a:spAutoFit/>
          </a:bodyPr>
          <a:lstStyle/>
          <a:p>
            <a:pPr algn="ctr">
              <a:spcAft>
                <a:spcPts val="1200"/>
              </a:spcAft>
            </a:pPr>
            <a:r>
              <a:rPr lang="en-US" sz="2400" dirty="0" smtClean="0">
                <a:latin typeface="Calibri" panose="020F0502020204030204" pitchFamily="34" charset="0"/>
              </a:rPr>
              <a:t>Notices of Proposed Rulemaking (NPRM): </a:t>
            </a:r>
          </a:p>
          <a:p>
            <a:pPr algn="ctr"/>
            <a:r>
              <a:rPr lang="en-US" sz="2400" dirty="0" smtClean="0">
                <a:latin typeface="Calibri" panose="020F0502020204030204" pitchFamily="34" charset="0"/>
              </a:rPr>
              <a:t>2015 NPRM</a:t>
            </a:r>
          </a:p>
          <a:p>
            <a:pPr algn="ctr"/>
            <a:r>
              <a:rPr lang="en-US" sz="2400" dirty="0" smtClean="0">
                <a:latin typeface="Calibri" panose="020F0502020204030204" pitchFamily="34" charset="0"/>
              </a:rPr>
              <a:t>2016 SNPRM (Supplemental NPRM)</a:t>
            </a:r>
            <a:endParaRPr lang="en-US" sz="2400" dirty="0">
              <a:latin typeface="Calibri" panose="020F0502020204030204" pitchFamily="34" charset="0"/>
            </a:endParaRPr>
          </a:p>
        </p:txBody>
      </p:sp>
    </p:spTree>
    <p:extLst>
      <p:ext uri="{BB962C8B-B14F-4D97-AF65-F5344CB8AC3E}">
        <p14:creationId xmlns:p14="http://schemas.microsoft.com/office/powerpoint/2010/main" val="36447314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2015 NPRM</a:t>
            </a:r>
            <a:endParaRPr lang="en-US" sz="3600" b="1" dirty="0"/>
          </a:p>
        </p:txBody>
      </p:sp>
      <p:sp>
        <p:nvSpPr>
          <p:cNvPr id="3" name="Content Placeholder 2"/>
          <p:cNvSpPr>
            <a:spLocks noGrp="1"/>
          </p:cNvSpPr>
          <p:nvPr>
            <p:ph idx="1"/>
          </p:nvPr>
        </p:nvSpPr>
        <p:spPr>
          <a:xfrm>
            <a:off x="457200" y="1524000"/>
            <a:ext cx="8229600" cy="5029200"/>
          </a:xfrm>
        </p:spPr>
        <p:txBody>
          <a:bodyPr>
            <a:normAutofit/>
          </a:bodyPr>
          <a:lstStyle/>
          <a:p>
            <a:pPr marL="0" indent="0">
              <a:buNone/>
            </a:pPr>
            <a:r>
              <a:rPr lang="en-US" sz="3000" dirty="0" smtClean="0"/>
              <a:t>Published </a:t>
            </a:r>
            <a:r>
              <a:rPr lang="en-US" sz="3000" dirty="0"/>
              <a:t>on February 9, </a:t>
            </a:r>
            <a:r>
              <a:rPr lang="en-US" sz="3000" dirty="0" smtClean="0"/>
              <a:t>2015                     </a:t>
            </a:r>
          </a:p>
          <a:p>
            <a:pPr marL="0" indent="0">
              <a:buNone/>
            </a:pPr>
            <a:r>
              <a:rPr lang="en-US" sz="3000" dirty="0" smtClean="0"/>
              <a:t>90 </a:t>
            </a:r>
            <a:r>
              <a:rPr lang="en-US" sz="3000" dirty="0"/>
              <a:t>day comment period closed April 10, 2015</a:t>
            </a:r>
            <a:r>
              <a:rPr lang="en-US" sz="3000" dirty="0" smtClean="0"/>
              <a:t>.</a:t>
            </a:r>
          </a:p>
          <a:p>
            <a:r>
              <a:rPr lang="en-US" sz="3400" dirty="0" smtClean="0"/>
              <a:t>Received 126 comments from states (32), Indian tribes, organizations representing tribal interests, </a:t>
            </a:r>
            <a:r>
              <a:rPr lang="en-US" sz="3400" dirty="0"/>
              <a:t>n</a:t>
            </a:r>
            <a:r>
              <a:rPr lang="en-US" sz="3400" dirty="0" smtClean="0"/>
              <a:t>ational </a:t>
            </a:r>
            <a:r>
              <a:rPr lang="en-US" sz="3400" dirty="0"/>
              <a:t>advocacy/public interest </a:t>
            </a:r>
            <a:r>
              <a:rPr lang="en-US" sz="3400" dirty="0" smtClean="0"/>
              <a:t>groups, universities, and private citizens.</a:t>
            </a:r>
          </a:p>
          <a:p>
            <a:pPr marL="457200" lvl="1" indent="0">
              <a:buNone/>
            </a:pPr>
            <a:endParaRPr lang="en-US" sz="3000" dirty="0" smtClean="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04800"/>
            <a:ext cx="963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DB17206C-3CB4-48CC-9373-246493722D3E}" type="slidenum">
              <a:rPr lang="en-US" smtClean="0"/>
              <a:t>8</a:t>
            </a:fld>
            <a:endParaRPr lang="en-US"/>
          </a:p>
        </p:txBody>
      </p:sp>
    </p:spTree>
    <p:extLst>
      <p:ext uri="{BB962C8B-B14F-4D97-AF65-F5344CB8AC3E}">
        <p14:creationId xmlns:p14="http://schemas.microsoft.com/office/powerpoint/2010/main" val="538652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2016 SNPRM</a:t>
            </a:r>
            <a:endParaRPr lang="en-US" sz="3600" b="1" dirty="0"/>
          </a:p>
        </p:txBody>
      </p:sp>
      <p:sp>
        <p:nvSpPr>
          <p:cNvPr id="3" name="Content Placeholder 2"/>
          <p:cNvSpPr>
            <a:spLocks noGrp="1"/>
          </p:cNvSpPr>
          <p:nvPr>
            <p:ph idx="1"/>
          </p:nvPr>
        </p:nvSpPr>
        <p:spPr/>
        <p:txBody>
          <a:bodyPr/>
          <a:lstStyle/>
          <a:p>
            <a:pPr marL="0" indent="0">
              <a:buNone/>
            </a:pPr>
            <a:r>
              <a:rPr lang="en-US" dirty="0" smtClean="0"/>
              <a:t>Published </a:t>
            </a:r>
            <a:r>
              <a:rPr lang="en-US" dirty="0"/>
              <a:t>on April 7, 2016                           </a:t>
            </a:r>
            <a:endParaRPr lang="en-US" dirty="0" smtClean="0"/>
          </a:p>
          <a:p>
            <a:pPr marL="0" indent="0">
              <a:buNone/>
            </a:pPr>
            <a:r>
              <a:rPr lang="en-US" dirty="0" smtClean="0"/>
              <a:t>30 </a:t>
            </a:r>
            <a:r>
              <a:rPr lang="en-US" dirty="0"/>
              <a:t>day comment period closed on May 09, 2016. </a:t>
            </a:r>
          </a:p>
          <a:p>
            <a:r>
              <a:rPr lang="en-US" dirty="0"/>
              <a:t>Received 91 comments from states (18), Indian tribes, organizations representing tribal interests, national advocacy/public interest groups, and private citizens, school districts.</a:t>
            </a:r>
          </a:p>
          <a:p>
            <a:endParaRPr lang="en-US" dirty="0"/>
          </a:p>
        </p:txBody>
      </p:sp>
      <p:sp>
        <p:nvSpPr>
          <p:cNvPr id="4" name="Slide Number Placeholder 3"/>
          <p:cNvSpPr>
            <a:spLocks noGrp="1"/>
          </p:cNvSpPr>
          <p:nvPr>
            <p:ph type="sldNum" sz="quarter" idx="12"/>
          </p:nvPr>
        </p:nvSpPr>
        <p:spPr/>
        <p:txBody>
          <a:bodyPr/>
          <a:lstStyle/>
          <a:p>
            <a:fld id="{DB17206C-3CB4-48CC-9373-246493722D3E}" type="slidenum">
              <a:rPr lang="en-US" smtClean="0"/>
              <a:t>9</a:t>
            </a:fld>
            <a:endParaRPr lang="en-US"/>
          </a:p>
        </p:txBody>
      </p:sp>
    </p:spTree>
    <p:extLst>
      <p:ext uri="{BB962C8B-B14F-4D97-AF65-F5344CB8AC3E}">
        <p14:creationId xmlns:p14="http://schemas.microsoft.com/office/powerpoint/2010/main" val="3414017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 Title Slid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Default - Title Slide">
      <a:majorFont>
        <a:latin typeface="Arial"/>
        <a:ea typeface="ヒラギノ角ゴ ProN W6"/>
        <a:cs typeface=""/>
      </a:majorFont>
      <a:minorFont>
        <a:latin typeface="Arial"/>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Gill Sans" charset="0"/>
            <a:ea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Gill Sans" charset="0"/>
            <a:ea typeface="ヒラギノ角ゴ ProN W3" charset="-128"/>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866</TotalTime>
  <Words>2147</Words>
  <Application>Microsoft Office PowerPoint</Application>
  <PresentationFormat>On-screen Show (4:3)</PresentationFormat>
  <Paragraphs>216</Paragraphs>
  <Slides>28</Slides>
  <Notes>19</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Office Theme</vt:lpstr>
      <vt:lpstr>Default - Title Slide</vt:lpstr>
      <vt:lpstr>        Adoption and Foster Care Analysis and Reporting System (AFCARS) Final Rule</vt:lpstr>
      <vt:lpstr>Agenda</vt:lpstr>
      <vt:lpstr>        AFCARS</vt:lpstr>
      <vt:lpstr>Purpose and Background</vt:lpstr>
      <vt:lpstr>Purpose and Background</vt:lpstr>
      <vt:lpstr>Purpose and Background</vt:lpstr>
      <vt:lpstr>        Public Comment</vt:lpstr>
      <vt:lpstr>2015 NPRM</vt:lpstr>
      <vt:lpstr>2016 SNPRM</vt:lpstr>
      <vt:lpstr>        AFCARS Final Rule</vt:lpstr>
      <vt:lpstr>§ 1355.41 Scope</vt:lpstr>
      <vt:lpstr>§ 1355.41 Scope Implementation Timeframe </vt:lpstr>
      <vt:lpstr>§ 1355.42 Reporting Populations</vt:lpstr>
      <vt:lpstr>§ 1355.43 Data Reporting  Requirements</vt:lpstr>
      <vt:lpstr>        Out-of-Home Care Data File</vt:lpstr>
      <vt:lpstr>§ 1355.44(a) General Information</vt:lpstr>
      <vt:lpstr>§ 1355.44(b) Child Information</vt:lpstr>
      <vt:lpstr>§ 1355.44(c) Parent or legal guardian information </vt:lpstr>
      <vt:lpstr>§ 1355.44(d) Removal Information</vt:lpstr>
      <vt:lpstr>§ 1355.44(e) Living Arrangement and  Provider Information</vt:lpstr>
      <vt:lpstr>§ 1355.44(f) Permanency Planning</vt:lpstr>
      <vt:lpstr>§ 1355.44(g) General Exit Information</vt:lpstr>
      <vt:lpstr>§ 1355.44(h) Exit to Adoption and Guardianship Information</vt:lpstr>
      <vt:lpstr>        Adoption and Guardianship Assistance Data File</vt:lpstr>
      <vt:lpstr>Adoption and Guardianship  Assistance Data File</vt:lpstr>
      <vt:lpstr>        AFCARS Compliance</vt:lpstr>
      <vt:lpstr>§ 1355.46 Compliance § 1355.47 Penalties</vt:lpstr>
      <vt:lpstr>Resources </vt:lpstr>
    </vt:vector>
  </TitlesOfParts>
  <Company>DHHS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 and Background</dc:title>
  <dc:creator>Kathleen McHugh</dc:creator>
  <cp:lastModifiedBy>Barry Litchfield</cp:lastModifiedBy>
  <cp:revision>163</cp:revision>
  <dcterms:created xsi:type="dcterms:W3CDTF">2016-08-17T15:09:34Z</dcterms:created>
  <dcterms:modified xsi:type="dcterms:W3CDTF">2017-01-19T16:18:52Z</dcterms:modified>
</cp:coreProperties>
</file>